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Bebas Neue Bold" panose="020B0606020202050201" pitchFamily="34" charset="77"/>
      <p:regular r:id="rId22"/>
      <p:bold r:id="rId23"/>
    </p:embeddedFont>
    <p:embeddedFont>
      <p:font typeface="Montserrat" pitchFamily="2" charset="77"/>
      <p:regular r:id="rId24"/>
    </p:embeddedFont>
    <p:embeddedFont>
      <p:font typeface="Montserrat Classic" pitchFamily="2" charset="77"/>
      <p:regular r:id="rId25"/>
    </p:embeddedFont>
    <p:embeddedFont>
      <p:font typeface="Montserrat Classic Bold" pitchFamily="2" charset="7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 autoAdjust="0"/>
    <p:restoredTop sz="94609" autoAdjust="0"/>
  </p:normalViewPr>
  <p:slideViewPr>
    <p:cSldViewPr>
      <p:cViewPr varScale="1">
        <p:scale>
          <a:sx n="99" d="100"/>
          <a:sy n="99" d="100"/>
        </p:scale>
        <p:origin x="216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4.svg"/><Relationship Id="rId21" Type="http://schemas.openxmlformats.org/officeDocument/2006/relationships/image" Target="../media/image4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984" y="482677"/>
            <a:ext cx="16859746" cy="8920050"/>
            <a:chOff x="0" y="0"/>
            <a:chExt cx="4440427" cy="2349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227563"/>
            <a:ext cx="8115300" cy="5653201"/>
          </a:xfrm>
          <a:custGeom>
            <a:avLst/>
            <a:gdLst/>
            <a:ahLst/>
            <a:cxnLst/>
            <a:rect l="l" t="t" r="r" b="b"/>
            <a:pathLst>
              <a:path w="8115300" h="5653201">
                <a:moveTo>
                  <a:pt x="0" y="0"/>
                </a:moveTo>
                <a:lnTo>
                  <a:pt x="8115300" y="0"/>
                </a:lnTo>
                <a:lnTo>
                  <a:pt x="8115300" y="5653201"/>
                </a:lnTo>
                <a:lnTo>
                  <a:pt x="0" y="5653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025857" y="5649535"/>
            <a:ext cx="6925076" cy="65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78"/>
              </a:lnSpc>
            </a:pPr>
            <a:r>
              <a:rPr lang="en-US" sz="1912">
                <a:solidFill>
                  <a:srgbClr val="000000"/>
                </a:solidFill>
                <a:latin typeface="Montserrat Classic"/>
              </a:rPr>
              <a:t>MAHIKSHIT KURAPATI</a:t>
            </a:r>
          </a:p>
          <a:p>
            <a:pPr algn="r">
              <a:lnSpc>
                <a:spcPts val="2678"/>
              </a:lnSpc>
              <a:spcBef>
                <a:spcPct val="0"/>
              </a:spcBef>
            </a:pPr>
            <a:r>
              <a:rPr lang="en-US" sz="1912">
                <a:solidFill>
                  <a:srgbClr val="000000"/>
                </a:solidFill>
                <a:latin typeface="Montserrat Classic"/>
              </a:rPr>
              <a:t>POOJA CHANDRASHEKARA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25857" y="2965328"/>
            <a:ext cx="7962557" cy="414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0"/>
              </a:lnSpc>
            </a:pPr>
            <a:r>
              <a:rPr lang="en-US" sz="11351">
                <a:solidFill>
                  <a:srgbClr val="000000"/>
                </a:solidFill>
                <a:latin typeface="Bebas Neue Bold"/>
              </a:rPr>
              <a:t>THERAPEUTIC COMPANION BOT</a:t>
            </a:r>
          </a:p>
          <a:p>
            <a:pPr algn="ctr">
              <a:lnSpc>
                <a:spcPts val="10670"/>
              </a:lnSpc>
            </a:pPr>
            <a:endParaRPr lang="en-US" sz="11351">
              <a:solidFill>
                <a:srgbClr val="000000"/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16286" y="1033836"/>
            <a:ext cx="992012" cy="99201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16286" y="2904252"/>
            <a:ext cx="992012" cy="9920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16286" y="4774668"/>
            <a:ext cx="992012" cy="99201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16286" y="6653079"/>
            <a:ext cx="992012" cy="9920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16286" y="8521301"/>
            <a:ext cx="992012" cy="99201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27222" y="3896264"/>
            <a:ext cx="6184263" cy="5418961"/>
          </a:xfrm>
          <a:custGeom>
            <a:avLst/>
            <a:gdLst/>
            <a:ahLst/>
            <a:cxnLst/>
            <a:rect l="l" t="t" r="r" b="b"/>
            <a:pathLst>
              <a:path w="6184263" h="5418961">
                <a:moveTo>
                  <a:pt x="0" y="0"/>
                </a:moveTo>
                <a:lnTo>
                  <a:pt x="6184264" y="0"/>
                </a:lnTo>
                <a:lnTo>
                  <a:pt x="6184264" y="5418961"/>
                </a:lnTo>
                <a:lnTo>
                  <a:pt x="0" y="5418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313700" y="1052886"/>
            <a:ext cx="9614777" cy="199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630">
                <a:solidFill>
                  <a:srgbClr val="000000"/>
                </a:solidFill>
                <a:latin typeface="Montserrat Classic Bold"/>
              </a:rPr>
              <a:t>Diverse Data Sources: </a:t>
            </a:r>
            <a:r>
              <a:rPr lang="en-US" sz="2630">
                <a:solidFill>
                  <a:srgbClr val="000000"/>
                </a:solidFill>
                <a:latin typeface="Montserrat Classic"/>
              </a:rPr>
              <a:t>Data from depression subreddit pages, conversations between psychiatrists and patients from Kaggles, and a multi-faceted view of mental health discussions from the Hugging Face website.</a:t>
            </a:r>
          </a:p>
          <a:p>
            <a:pPr algn="just">
              <a:lnSpc>
                <a:spcPts val="5261"/>
              </a:lnSpc>
            </a:pPr>
            <a:endParaRPr lang="en-US" sz="263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69716" y="927124"/>
            <a:ext cx="285151" cy="90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6"/>
              </a:lnSpc>
              <a:spcBef>
                <a:spcPct val="0"/>
              </a:spcBef>
            </a:pPr>
            <a:r>
              <a:rPr lang="en-US" sz="3933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13700" y="2989421"/>
            <a:ext cx="9614777" cy="147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631">
                <a:solidFill>
                  <a:srgbClr val="000000"/>
                </a:solidFill>
                <a:latin typeface="Montserrat Classic Bold"/>
              </a:rPr>
              <a:t>Varied Formats:</a:t>
            </a:r>
            <a:r>
              <a:rPr lang="en-US" sz="2631">
                <a:solidFill>
                  <a:srgbClr val="000000"/>
                </a:solidFill>
                <a:latin typeface="Montserrat Classic"/>
              </a:rPr>
              <a:t> Combines CSV, JSON, PDF, and Parquet files from HuggingFace for a comprehensive dataset on mental health interactions.</a:t>
            </a:r>
          </a:p>
          <a:p>
            <a:pPr algn="just">
              <a:lnSpc>
                <a:spcPts val="2920"/>
              </a:lnSpc>
            </a:pPr>
            <a:endParaRPr lang="en-US" sz="2631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69716" y="2797540"/>
            <a:ext cx="285151" cy="90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6"/>
              </a:lnSpc>
              <a:spcBef>
                <a:spcPct val="0"/>
              </a:spcBef>
            </a:pPr>
            <a:r>
              <a:rPr lang="en-US" sz="3933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69716" y="4667956"/>
            <a:ext cx="285151" cy="90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6"/>
              </a:lnSpc>
              <a:spcBef>
                <a:spcPct val="0"/>
              </a:spcBef>
            </a:pPr>
            <a:r>
              <a:rPr lang="en-US" sz="3933">
                <a:solidFill>
                  <a:srgbClr val="000000"/>
                </a:solidFill>
                <a:latin typeface="Montserrat Classic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69716" y="6546367"/>
            <a:ext cx="285151" cy="90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6"/>
              </a:lnSpc>
              <a:spcBef>
                <a:spcPct val="0"/>
              </a:spcBef>
            </a:pPr>
            <a:r>
              <a:rPr lang="en-US" sz="3933">
                <a:solidFill>
                  <a:srgbClr val="000000"/>
                </a:solidFill>
                <a:latin typeface="Montserrat Classic Bold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69716" y="8414590"/>
            <a:ext cx="285151" cy="90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6"/>
              </a:lnSpc>
              <a:spcBef>
                <a:spcPct val="0"/>
              </a:spcBef>
            </a:pPr>
            <a:r>
              <a:rPr lang="en-US" sz="3933">
                <a:solidFill>
                  <a:srgbClr val="000000"/>
                </a:solidFill>
                <a:latin typeface="Montserrat Classic Bold"/>
              </a:rPr>
              <a:t>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7222" y="199568"/>
            <a:ext cx="6002090" cy="319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75"/>
              </a:lnSpc>
              <a:spcBef>
                <a:spcPct val="0"/>
              </a:spcBef>
            </a:pPr>
            <a:r>
              <a:rPr lang="en-US" sz="10396">
                <a:solidFill>
                  <a:srgbClr val="000000"/>
                </a:solidFill>
                <a:latin typeface="Bebas Neue Bold"/>
              </a:rPr>
              <a:t>Dataset description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13700" y="4824283"/>
            <a:ext cx="9614777" cy="147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631">
                <a:solidFill>
                  <a:srgbClr val="000000"/>
                </a:solidFill>
                <a:latin typeface="Montserrat Classic Bold"/>
              </a:rPr>
              <a:t>Global Standards Compliance:</a:t>
            </a:r>
            <a:r>
              <a:rPr lang="en-US" sz="2631">
                <a:solidFill>
                  <a:srgbClr val="000000"/>
                </a:solidFill>
                <a:latin typeface="Montserrat Classic"/>
              </a:rPr>
              <a:t> Features a WHO rules and ethics statement on mental health, ensuring adherence to ethical AI development practices.</a:t>
            </a:r>
          </a:p>
          <a:p>
            <a:pPr algn="just">
              <a:lnSpc>
                <a:spcPts val="2920"/>
              </a:lnSpc>
            </a:pPr>
            <a:endParaRPr lang="en-US" sz="2631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313700" y="6519591"/>
            <a:ext cx="9614777" cy="147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631">
                <a:solidFill>
                  <a:srgbClr val="000000"/>
                </a:solidFill>
                <a:latin typeface="Montserrat Classic Bold"/>
              </a:rPr>
              <a:t>Ethical Framework: </a:t>
            </a:r>
            <a:r>
              <a:rPr lang="en-US" sz="2631">
                <a:solidFill>
                  <a:srgbClr val="000000"/>
                </a:solidFill>
                <a:latin typeface="Montserrat Classic"/>
              </a:rPr>
              <a:t>Aligns with a 15-year WHO plan, emphasizing responsible handling of mental health issues.</a:t>
            </a:r>
          </a:p>
          <a:p>
            <a:pPr algn="just">
              <a:lnSpc>
                <a:spcPts val="2920"/>
              </a:lnSpc>
            </a:pPr>
            <a:endParaRPr lang="en-US" sz="2631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313700" y="8353031"/>
            <a:ext cx="9614777" cy="147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631">
                <a:solidFill>
                  <a:srgbClr val="000000"/>
                </a:solidFill>
                <a:latin typeface="Montserrat Classic Bold"/>
              </a:rPr>
              <a:t>Real-World Insights: </a:t>
            </a:r>
            <a:r>
              <a:rPr lang="en-US" sz="2631">
                <a:solidFill>
                  <a:srgbClr val="000000"/>
                </a:solidFill>
                <a:latin typeface="Montserrat Classic"/>
              </a:rPr>
              <a:t>Provides genuine insights into mental health discussions from various perspectives, enhancing the dataset's relevance.</a:t>
            </a:r>
          </a:p>
          <a:p>
            <a:pPr algn="just">
              <a:lnSpc>
                <a:spcPts val="2920"/>
              </a:lnSpc>
            </a:pPr>
            <a:endParaRPr lang="en-US" sz="2631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78116" y="1040085"/>
            <a:ext cx="8012760" cy="8218215"/>
          </a:xfrm>
          <a:custGeom>
            <a:avLst/>
            <a:gdLst/>
            <a:ahLst/>
            <a:cxnLst/>
            <a:rect l="l" t="t" r="r" b="b"/>
            <a:pathLst>
              <a:path w="8012760" h="8218215">
                <a:moveTo>
                  <a:pt x="0" y="0"/>
                </a:moveTo>
                <a:lnTo>
                  <a:pt x="8012760" y="0"/>
                </a:lnTo>
                <a:lnTo>
                  <a:pt x="8012760" y="8218215"/>
                </a:lnTo>
                <a:lnTo>
                  <a:pt x="0" y="821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2823" y="3179205"/>
            <a:ext cx="8852040" cy="475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495" lvl="1" indent="-272748">
              <a:lnSpc>
                <a:spcPts val="6316"/>
              </a:lnSpc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Montserrat"/>
              </a:rPr>
              <a:t>Handled missing values</a:t>
            </a:r>
          </a:p>
          <a:p>
            <a:pPr marL="545495" lvl="1" indent="-272748">
              <a:lnSpc>
                <a:spcPts val="6316"/>
              </a:lnSpc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Montserrat"/>
              </a:rPr>
              <a:t>Regex to remove special characters</a:t>
            </a:r>
          </a:p>
          <a:p>
            <a:pPr marL="545495" lvl="1" indent="-272748">
              <a:lnSpc>
                <a:spcPts val="6316"/>
              </a:lnSpc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Montserrat"/>
              </a:rPr>
              <a:t>Tokenized the data into the corpus of words</a:t>
            </a:r>
          </a:p>
          <a:p>
            <a:pPr marL="545495" lvl="1" indent="-272748">
              <a:lnSpc>
                <a:spcPts val="6316"/>
              </a:lnSpc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Montserrat"/>
              </a:rPr>
              <a:t>Segregated data into question-and-answer format</a:t>
            </a:r>
          </a:p>
          <a:p>
            <a:pPr marL="545495" lvl="1" indent="-272748">
              <a:lnSpc>
                <a:spcPts val="6316"/>
              </a:lnSpc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Montserrat"/>
              </a:rPr>
              <a:t>Divided the data into training and validation sets. </a:t>
            </a:r>
          </a:p>
          <a:p>
            <a:pPr marL="0" lvl="0" indent="0">
              <a:lnSpc>
                <a:spcPts val="6495"/>
              </a:lnSpc>
            </a:pPr>
            <a:endParaRPr lang="en-US" sz="2526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592092"/>
            <a:ext cx="9004864" cy="254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5"/>
              </a:lnSpc>
            </a:pPr>
            <a:r>
              <a:rPr lang="en-US" sz="9599">
                <a:solidFill>
                  <a:srgbClr val="000000"/>
                </a:solidFill>
                <a:latin typeface="Bebas Neue Bold"/>
              </a:rPr>
              <a:t>data </a:t>
            </a:r>
          </a:p>
          <a:p>
            <a:pPr marL="0" lvl="0" indent="0" algn="ctr">
              <a:lnSpc>
                <a:spcPts val="9695"/>
              </a:lnSpc>
            </a:pPr>
            <a:r>
              <a:rPr lang="en-US" sz="9599">
                <a:solidFill>
                  <a:srgbClr val="000000"/>
                </a:solidFill>
                <a:latin typeface="Bebas Neue Bold"/>
              </a:rPr>
              <a:t>preprocessing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41608" y="-310360"/>
            <a:ext cx="10299152" cy="10845937"/>
            <a:chOff x="0" y="0"/>
            <a:chExt cx="2712534" cy="2856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2534" cy="2856543"/>
            </a:xfrm>
            <a:custGeom>
              <a:avLst/>
              <a:gdLst/>
              <a:ahLst/>
              <a:cxnLst/>
              <a:rect l="l" t="t" r="r" b="b"/>
              <a:pathLst>
                <a:path w="2712534" h="2856543">
                  <a:moveTo>
                    <a:pt x="0" y="0"/>
                  </a:moveTo>
                  <a:lnTo>
                    <a:pt x="2712534" y="0"/>
                  </a:lnTo>
                  <a:lnTo>
                    <a:pt x="2712534" y="2856543"/>
                  </a:lnTo>
                  <a:lnTo>
                    <a:pt x="0" y="28565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12534" cy="289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522" y="2306451"/>
            <a:ext cx="7934920" cy="807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435" lvl="1" indent="-250717">
              <a:lnSpc>
                <a:spcPts val="4645"/>
              </a:lnSpc>
              <a:buFont typeface="Arial"/>
              <a:buChar char="•"/>
            </a:pPr>
            <a:r>
              <a:rPr lang="en-US" sz="2322">
                <a:solidFill>
                  <a:srgbClr val="000000"/>
                </a:solidFill>
                <a:latin typeface="Montserrat Classic Bold"/>
              </a:rPr>
              <a:t>Global Help-Seeking Behavior:</a:t>
            </a:r>
            <a:r>
              <a:rPr lang="en-US" sz="2322">
                <a:solidFill>
                  <a:srgbClr val="000000"/>
                </a:solidFill>
                <a:latin typeface="Montserrat Classic"/>
              </a:rPr>
              <a:t> Visualization highlights the USA with the highest help-seeking rate at 750 per 10,000 people.</a:t>
            </a:r>
          </a:p>
          <a:p>
            <a:pPr marL="501435" lvl="1" indent="-250717">
              <a:lnSpc>
                <a:spcPts val="4645"/>
              </a:lnSpc>
              <a:buFont typeface="Arial"/>
              <a:buChar char="•"/>
            </a:pPr>
            <a:r>
              <a:rPr lang="en-US" sz="2322">
                <a:solidFill>
                  <a:srgbClr val="000000"/>
                </a:solidFill>
                <a:latin typeface="Montserrat Classic Bold"/>
              </a:rPr>
              <a:t>Varied International Figures:</a:t>
            </a:r>
            <a:r>
              <a:rPr lang="en-US" sz="2322">
                <a:solidFill>
                  <a:srgbClr val="000000"/>
                </a:solidFill>
                <a:latin typeface="Montserrat Classic"/>
              </a:rPr>
              <a:t> Showcases stark contrasts, with India at 10, China at 1, and Turkey, Egypt, and Iran at 0 per 10,000.</a:t>
            </a:r>
          </a:p>
          <a:p>
            <a:pPr marL="501435" lvl="1" indent="-250717">
              <a:lnSpc>
                <a:spcPts val="4645"/>
              </a:lnSpc>
              <a:buFont typeface="Arial"/>
              <a:buChar char="•"/>
            </a:pPr>
            <a:r>
              <a:rPr lang="en-US" sz="2322">
                <a:solidFill>
                  <a:srgbClr val="000000"/>
                </a:solidFill>
                <a:latin typeface="Montserrat Classic Bold"/>
              </a:rPr>
              <a:t>Cultural and Accessibility Insights:</a:t>
            </a:r>
            <a:r>
              <a:rPr lang="en-US" sz="2322">
                <a:solidFill>
                  <a:srgbClr val="000000"/>
                </a:solidFill>
                <a:latin typeface="Montserrat Classic"/>
              </a:rPr>
              <a:t> Suggests significant disparities in mental health service accessibility and cultural attitudes toward seeking help.</a:t>
            </a:r>
          </a:p>
          <a:p>
            <a:pPr marL="501435" lvl="1" indent="-250717">
              <a:lnSpc>
                <a:spcPts val="4645"/>
              </a:lnSpc>
              <a:buFont typeface="Arial"/>
              <a:buChar char="•"/>
            </a:pPr>
            <a:r>
              <a:rPr lang="en-US" sz="2322">
                <a:solidFill>
                  <a:srgbClr val="000000"/>
                </a:solidFill>
                <a:latin typeface="Montserrat Classic Bold"/>
              </a:rPr>
              <a:t>Urgent Global Mental Health Needs:</a:t>
            </a:r>
            <a:r>
              <a:rPr lang="en-US" sz="2322">
                <a:solidFill>
                  <a:srgbClr val="000000"/>
                </a:solidFill>
                <a:latin typeface="Montserrat Classic"/>
              </a:rPr>
              <a:t> Indicates a pressing need for increased mental health support and destigmatization worldwide.</a:t>
            </a:r>
          </a:p>
          <a:p>
            <a:pPr marL="0" lvl="0" indent="0" algn="l">
              <a:lnSpc>
                <a:spcPts val="4645"/>
              </a:lnSpc>
            </a:pPr>
            <a:endParaRPr lang="en-US" sz="2322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8599" y="374145"/>
            <a:ext cx="7736843" cy="2113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data</a:t>
            </a:r>
          </a:p>
          <a:p>
            <a:pPr marL="0" lvl="0" indent="0" algn="ctr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visualization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8949870" y="2289105"/>
            <a:ext cx="9183671" cy="6148176"/>
          </a:xfrm>
          <a:custGeom>
            <a:avLst/>
            <a:gdLst/>
            <a:ahLst/>
            <a:cxnLst/>
            <a:rect l="l" t="t" r="r" b="b"/>
            <a:pathLst>
              <a:path w="9183671" h="6148176">
                <a:moveTo>
                  <a:pt x="0" y="0"/>
                </a:moveTo>
                <a:lnTo>
                  <a:pt x="9183671" y="0"/>
                </a:lnTo>
                <a:lnTo>
                  <a:pt x="9183671" y="6148176"/>
                </a:lnTo>
                <a:lnTo>
                  <a:pt x="0" y="6148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2" b="-94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3725" y="-131857"/>
            <a:ext cx="12206798" cy="10845937"/>
            <a:chOff x="0" y="0"/>
            <a:chExt cx="3214959" cy="2856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14959" cy="2856543"/>
            </a:xfrm>
            <a:custGeom>
              <a:avLst/>
              <a:gdLst/>
              <a:ahLst/>
              <a:cxnLst/>
              <a:rect l="l" t="t" r="r" b="b"/>
              <a:pathLst>
                <a:path w="3214959" h="2856543">
                  <a:moveTo>
                    <a:pt x="0" y="0"/>
                  </a:moveTo>
                  <a:lnTo>
                    <a:pt x="3214959" y="0"/>
                  </a:lnTo>
                  <a:lnTo>
                    <a:pt x="3214959" y="2856543"/>
                  </a:lnTo>
                  <a:lnTo>
                    <a:pt x="0" y="28565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14959" cy="289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45319" y="1028700"/>
            <a:ext cx="5780522" cy="8524823"/>
          </a:xfrm>
          <a:custGeom>
            <a:avLst/>
            <a:gdLst/>
            <a:ahLst/>
            <a:cxnLst/>
            <a:rect l="l" t="t" r="r" b="b"/>
            <a:pathLst>
              <a:path w="5780522" h="8524823">
                <a:moveTo>
                  <a:pt x="0" y="0"/>
                </a:moveTo>
                <a:lnTo>
                  <a:pt x="5780522" y="0"/>
                </a:lnTo>
                <a:lnTo>
                  <a:pt x="5780522" y="8524823"/>
                </a:lnTo>
                <a:lnTo>
                  <a:pt x="0" y="8524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08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03467" y="2372069"/>
            <a:ext cx="9187699" cy="795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681" lvl="1" indent="-263340">
              <a:lnSpc>
                <a:spcPts val="4878"/>
              </a:lnSpc>
              <a:buFont typeface="Arial"/>
              <a:buChar char="•"/>
            </a:pPr>
            <a:r>
              <a:rPr lang="en-US" sz="2439">
                <a:solidFill>
                  <a:srgbClr val="000000"/>
                </a:solidFill>
                <a:latin typeface="Montserrat Classic Bold"/>
              </a:rPr>
              <a:t>Mental Health Universality: </a:t>
            </a:r>
            <a:r>
              <a:rPr lang="en-US" sz="2439">
                <a:solidFill>
                  <a:srgbClr val="000000"/>
                </a:solidFill>
                <a:latin typeface="Montserrat Classic"/>
              </a:rPr>
              <a:t>The data suggests mental health issues can affect individuals regardless of their family history.</a:t>
            </a:r>
          </a:p>
          <a:p>
            <a:pPr marL="526681" lvl="1" indent="-263340">
              <a:lnSpc>
                <a:spcPts val="4878"/>
              </a:lnSpc>
              <a:buFont typeface="Arial"/>
              <a:buChar char="•"/>
            </a:pPr>
            <a:r>
              <a:rPr lang="en-US" sz="2439">
                <a:solidFill>
                  <a:srgbClr val="000000"/>
                </a:solidFill>
                <a:latin typeface="Montserrat Classic Bold"/>
              </a:rPr>
              <a:t>Prevalent Concerns: </a:t>
            </a:r>
            <a:r>
              <a:rPr lang="en-US" sz="2439">
                <a:solidFill>
                  <a:srgbClr val="000000"/>
                </a:solidFill>
                <a:latin typeface="Montserrat Classic"/>
              </a:rPr>
              <a:t>Highlights that the absence of a family history does not necessarily reduce the occurrence of mental health consequences.</a:t>
            </a:r>
          </a:p>
          <a:p>
            <a:pPr marL="526681" lvl="1" indent="-263340">
              <a:lnSpc>
                <a:spcPts val="4878"/>
              </a:lnSpc>
              <a:buFont typeface="Arial"/>
              <a:buChar char="•"/>
            </a:pPr>
            <a:r>
              <a:rPr lang="en-US" sz="2439">
                <a:solidFill>
                  <a:srgbClr val="000000"/>
                </a:solidFill>
                <a:latin typeface="Montserrat Classic Bold"/>
              </a:rPr>
              <a:t>Awareness Needed: </a:t>
            </a:r>
            <a:r>
              <a:rPr lang="en-US" sz="2439">
                <a:solidFill>
                  <a:srgbClr val="000000"/>
                </a:solidFill>
                <a:latin typeface="Montserrat Classic"/>
              </a:rPr>
              <a:t>Underlines the importance of mental health awareness for all, irrespective of family medical background.</a:t>
            </a:r>
          </a:p>
          <a:p>
            <a:pPr marL="526681" lvl="1" indent="-263340">
              <a:lnSpc>
                <a:spcPts val="4878"/>
              </a:lnSpc>
              <a:buFont typeface="Arial"/>
              <a:buChar char="•"/>
            </a:pPr>
            <a:r>
              <a:rPr lang="en-US" sz="2439">
                <a:solidFill>
                  <a:srgbClr val="000000"/>
                </a:solidFill>
                <a:latin typeface="Montserrat Classic Bold"/>
              </a:rPr>
              <a:t>Healthcare Outreach: </a:t>
            </a:r>
            <a:r>
              <a:rPr lang="en-US" sz="2439">
                <a:solidFill>
                  <a:srgbClr val="000000"/>
                </a:solidFill>
                <a:latin typeface="Montserrat Classic"/>
              </a:rPr>
              <a:t>Emphasizes the need for healthcare services to consider individuals without a family history in their mental health support programs.</a:t>
            </a:r>
          </a:p>
          <a:p>
            <a:pPr marL="0" lvl="0" indent="0" algn="l">
              <a:lnSpc>
                <a:spcPts val="4878"/>
              </a:lnSpc>
            </a:pPr>
            <a:endParaRPr lang="en-US" sz="2439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31213"/>
            <a:ext cx="8115300" cy="81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60"/>
              </a:lnSpc>
            </a:pPr>
            <a:r>
              <a:rPr lang="en-US" sz="6000">
                <a:solidFill>
                  <a:srgbClr val="000000"/>
                </a:solidFill>
                <a:latin typeface="Bebas Neue Bold"/>
              </a:rPr>
              <a:t>Family History vs Consequence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32325" y="0"/>
            <a:ext cx="9163074" cy="10714080"/>
            <a:chOff x="0" y="0"/>
            <a:chExt cx="2413320" cy="28218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3320" cy="2821815"/>
            </a:xfrm>
            <a:custGeom>
              <a:avLst/>
              <a:gdLst/>
              <a:ahLst/>
              <a:cxnLst/>
              <a:rect l="l" t="t" r="r" b="b"/>
              <a:pathLst>
                <a:path w="2413320" h="2821815">
                  <a:moveTo>
                    <a:pt x="0" y="0"/>
                  </a:moveTo>
                  <a:lnTo>
                    <a:pt x="2413320" y="0"/>
                  </a:lnTo>
                  <a:lnTo>
                    <a:pt x="2413320" y="2821815"/>
                  </a:lnTo>
                  <a:lnTo>
                    <a:pt x="0" y="28218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13320" cy="2859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762964" y="4449846"/>
            <a:ext cx="2963241" cy="5453359"/>
          </a:xfrm>
          <a:custGeom>
            <a:avLst/>
            <a:gdLst/>
            <a:ahLst/>
            <a:cxnLst/>
            <a:rect l="l" t="t" r="r" b="b"/>
            <a:pathLst>
              <a:path w="2963241" h="5453359">
                <a:moveTo>
                  <a:pt x="0" y="0"/>
                </a:moveTo>
                <a:lnTo>
                  <a:pt x="2963241" y="0"/>
                </a:lnTo>
                <a:lnTo>
                  <a:pt x="2963241" y="5453359"/>
                </a:lnTo>
                <a:lnTo>
                  <a:pt x="0" y="5453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17699" y="316611"/>
            <a:ext cx="3035127" cy="5453359"/>
          </a:xfrm>
          <a:custGeom>
            <a:avLst/>
            <a:gdLst/>
            <a:ahLst/>
            <a:cxnLst/>
            <a:rect l="l" t="t" r="r" b="b"/>
            <a:pathLst>
              <a:path w="3035127" h="5453359">
                <a:moveTo>
                  <a:pt x="0" y="0"/>
                </a:moveTo>
                <a:lnTo>
                  <a:pt x="3035128" y="0"/>
                </a:lnTo>
                <a:lnTo>
                  <a:pt x="3035128" y="5453359"/>
                </a:lnTo>
                <a:lnTo>
                  <a:pt x="0" y="5453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144757" y="316611"/>
            <a:ext cx="3322933" cy="5520165"/>
          </a:xfrm>
          <a:custGeom>
            <a:avLst/>
            <a:gdLst/>
            <a:ahLst/>
            <a:cxnLst/>
            <a:rect l="l" t="t" r="r" b="b"/>
            <a:pathLst>
              <a:path w="3322933" h="5520165">
                <a:moveTo>
                  <a:pt x="0" y="0"/>
                </a:moveTo>
                <a:lnTo>
                  <a:pt x="3322932" y="0"/>
                </a:lnTo>
                <a:lnTo>
                  <a:pt x="3322932" y="5520166"/>
                </a:lnTo>
                <a:lnTo>
                  <a:pt x="0" y="5520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5" r="-95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2052321"/>
            <a:ext cx="7375562" cy="823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Montserrat Classic Bold"/>
              </a:rPr>
              <a:t>Remote Work Correlation: </a:t>
            </a:r>
            <a:r>
              <a:rPr lang="en-US" sz="2200">
                <a:solidFill>
                  <a:srgbClr val="000000"/>
                </a:solidFill>
                <a:latin typeface="Montserrat Classic"/>
              </a:rPr>
              <a:t>Higher number of individuals engaged in remote work seeking help compared to self-employed people for mental health issues.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Montserrat Classic Bold"/>
              </a:rPr>
              <a:t>Self-Employment Analysis: S</a:t>
            </a:r>
            <a:r>
              <a:rPr lang="en-US" sz="2200">
                <a:solidFill>
                  <a:srgbClr val="000000"/>
                </a:solidFill>
                <a:latin typeface="Montserrat Classic"/>
              </a:rPr>
              <a:t>elf-employed individuals have a lower count of seeking help compared to non-self-employed.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Montserrat Classic Bold"/>
              </a:rPr>
              <a:t>Supervisors: </a:t>
            </a:r>
            <a:r>
              <a:rPr lang="en-US" sz="2200">
                <a:solidFill>
                  <a:srgbClr val="000000"/>
                </a:solidFill>
                <a:latin typeface="Montserrat Classic"/>
              </a:rPr>
              <a:t>Individuals who are supervisors are more likely to seek help</a:t>
            </a:r>
            <a:r>
              <a:rPr lang="en-US" sz="2200">
                <a:solidFill>
                  <a:srgbClr val="000000"/>
                </a:solidFill>
                <a:latin typeface="Montserrat Classic Bold"/>
              </a:rPr>
              <a:t>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Montserrat Classic Bold"/>
              </a:rPr>
              <a:t> Type of work environment.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Montserrat Classic Bold"/>
              </a:rPr>
              <a:t>Seeking Help Dynamics: </a:t>
            </a:r>
            <a:r>
              <a:rPr lang="en-US" sz="2200">
                <a:solidFill>
                  <a:srgbClr val="000000"/>
                </a:solidFill>
                <a:latin typeface="Montserrat Classic"/>
              </a:rPr>
              <a:t>Employees in traditional work settings might be more inclined to seek help than their remote-working counterparts.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Montserrat Classic Bold"/>
              </a:rPr>
              <a:t>Importance of considering employment type.</a:t>
            </a:r>
          </a:p>
          <a:p>
            <a:pPr marL="0" lvl="0" indent="0" algn="l">
              <a:lnSpc>
                <a:spcPts val="4400"/>
              </a:lnSpc>
            </a:pPr>
            <a:endParaRPr lang="en-US" sz="22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5997" y="411861"/>
            <a:ext cx="7948759" cy="146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55"/>
              </a:lnSpc>
            </a:pPr>
            <a:r>
              <a:rPr lang="en-US" sz="5500">
                <a:solidFill>
                  <a:srgbClr val="000000"/>
                </a:solidFill>
                <a:latin typeface="Bebas Neue Bold"/>
              </a:rPr>
              <a:t>Employment type vs chances of seeking help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3067" y="-131857"/>
            <a:ext cx="11328675" cy="10845937"/>
            <a:chOff x="0" y="0"/>
            <a:chExt cx="2983684" cy="2856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3684" cy="2856543"/>
            </a:xfrm>
            <a:custGeom>
              <a:avLst/>
              <a:gdLst/>
              <a:ahLst/>
              <a:cxnLst/>
              <a:rect l="l" t="t" r="r" b="b"/>
              <a:pathLst>
                <a:path w="2983684" h="2856543">
                  <a:moveTo>
                    <a:pt x="0" y="0"/>
                  </a:moveTo>
                  <a:lnTo>
                    <a:pt x="2983684" y="0"/>
                  </a:lnTo>
                  <a:lnTo>
                    <a:pt x="2983684" y="2856543"/>
                  </a:lnTo>
                  <a:lnTo>
                    <a:pt x="0" y="28565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83684" cy="289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52753" y="882909"/>
            <a:ext cx="8142513" cy="8648310"/>
          </a:xfrm>
          <a:custGeom>
            <a:avLst/>
            <a:gdLst/>
            <a:ahLst/>
            <a:cxnLst/>
            <a:rect l="l" t="t" r="r" b="b"/>
            <a:pathLst>
              <a:path w="8142513" h="8648310">
                <a:moveTo>
                  <a:pt x="0" y="0"/>
                </a:moveTo>
                <a:lnTo>
                  <a:pt x="8142512" y="0"/>
                </a:lnTo>
                <a:lnTo>
                  <a:pt x="8142512" y="8648310"/>
                </a:lnTo>
                <a:lnTo>
                  <a:pt x="0" y="8648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23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2605100"/>
            <a:ext cx="8963143" cy="810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88" lvl="1" indent="-269844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Industry Responsibility: The tech</a:t>
            </a:r>
            <a:r>
              <a:rPr lang="en-US" sz="2499">
                <a:solidFill>
                  <a:srgbClr val="000000"/>
                </a:solidFill>
                <a:latin typeface="Montserrat Classic"/>
              </a:rPr>
              <a:t> industry recognizes the importance of mental health support for employees across different company sizes.</a:t>
            </a:r>
          </a:p>
          <a:p>
            <a:pPr marL="539688" lvl="1" indent="-269844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Employee Wellness Programs: </a:t>
            </a:r>
            <a:r>
              <a:rPr lang="en-US" sz="2499">
                <a:solidFill>
                  <a:srgbClr val="000000"/>
                </a:solidFill>
                <a:latin typeface="Montserrat Classic"/>
              </a:rPr>
              <a:t>Larger tech companies with over 1000 employees are more likely to have mental wellness programs.</a:t>
            </a:r>
          </a:p>
          <a:p>
            <a:pPr marL="539688" lvl="1" indent="-269844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SME Engagement: </a:t>
            </a:r>
            <a:r>
              <a:rPr lang="en-US" sz="2499">
                <a:solidFill>
                  <a:srgbClr val="000000"/>
                </a:solidFill>
                <a:latin typeface="Montserrat Classic"/>
              </a:rPr>
              <a:t>Small—to medium-sized enterprises have many wellness programs.</a:t>
            </a:r>
          </a:p>
          <a:p>
            <a:pPr marL="539688" lvl="1" indent="-269844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Program Availability: </a:t>
            </a:r>
            <a:r>
              <a:rPr lang="en-US" sz="2499">
                <a:solidFill>
                  <a:srgbClr val="000000"/>
                </a:solidFill>
                <a:latin typeface="Montserrat Classic"/>
              </a:rPr>
              <a:t>Mid-sized companies (26-100, 100-500 employees) are less likely to offer them than very small or large companies.</a:t>
            </a:r>
          </a:p>
          <a:p>
            <a:pPr>
              <a:lnSpc>
                <a:spcPts val="4999"/>
              </a:lnSpc>
            </a:pPr>
            <a:endParaRPr lang="en-US" sz="2499">
              <a:solidFill>
                <a:srgbClr val="000000"/>
              </a:solidFill>
              <a:latin typeface="Montserrat Classic"/>
            </a:endParaRPr>
          </a:p>
          <a:p>
            <a:pPr marL="0" lvl="0" indent="0" algn="l">
              <a:lnSpc>
                <a:spcPts val="4999"/>
              </a:lnSpc>
            </a:pPr>
            <a:endParaRPr lang="en-US" sz="2499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1697" y="956903"/>
            <a:ext cx="8963143" cy="157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60"/>
              </a:lnSpc>
            </a:pPr>
            <a:r>
              <a:rPr lang="en-US" sz="6000">
                <a:solidFill>
                  <a:srgbClr val="000000"/>
                </a:solidFill>
                <a:latin typeface="Bebas Neue Bold"/>
              </a:rPr>
              <a:t>Tech companies vs their wellness program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072237"/>
            <a:ext cx="1769411" cy="1807827"/>
          </a:xfrm>
          <a:custGeom>
            <a:avLst/>
            <a:gdLst/>
            <a:ahLst/>
            <a:cxnLst/>
            <a:rect l="l" t="t" r="r" b="b"/>
            <a:pathLst>
              <a:path w="1769411" h="1807827">
                <a:moveTo>
                  <a:pt x="0" y="0"/>
                </a:moveTo>
                <a:lnTo>
                  <a:pt x="1769411" y="0"/>
                </a:lnTo>
                <a:lnTo>
                  <a:pt x="1769411" y="1807827"/>
                </a:lnTo>
                <a:lnTo>
                  <a:pt x="0" y="180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73223" y="7733785"/>
            <a:ext cx="1488034" cy="422758"/>
          </a:xfrm>
          <a:custGeom>
            <a:avLst/>
            <a:gdLst/>
            <a:ahLst/>
            <a:cxnLst/>
            <a:rect l="l" t="t" r="r" b="b"/>
            <a:pathLst>
              <a:path w="1488034" h="422758">
                <a:moveTo>
                  <a:pt x="0" y="0"/>
                </a:moveTo>
                <a:lnTo>
                  <a:pt x="1488034" y="0"/>
                </a:lnTo>
                <a:lnTo>
                  <a:pt x="1488034" y="422758"/>
                </a:lnTo>
                <a:lnTo>
                  <a:pt x="0" y="422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37578" y="7072237"/>
            <a:ext cx="1745855" cy="1745855"/>
          </a:xfrm>
          <a:custGeom>
            <a:avLst/>
            <a:gdLst/>
            <a:ahLst/>
            <a:cxnLst/>
            <a:rect l="l" t="t" r="r" b="b"/>
            <a:pathLst>
              <a:path w="1745855" h="1745855">
                <a:moveTo>
                  <a:pt x="0" y="0"/>
                </a:moveTo>
                <a:lnTo>
                  <a:pt x="1745855" y="0"/>
                </a:lnTo>
                <a:lnTo>
                  <a:pt x="1745855" y="1745855"/>
                </a:lnTo>
                <a:lnTo>
                  <a:pt x="0" y="1745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224109" y="7072237"/>
            <a:ext cx="1738562" cy="1738562"/>
          </a:xfrm>
          <a:custGeom>
            <a:avLst/>
            <a:gdLst/>
            <a:ahLst/>
            <a:cxnLst/>
            <a:rect l="l" t="t" r="r" b="b"/>
            <a:pathLst>
              <a:path w="1738562" h="1738562">
                <a:moveTo>
                  <a:pt x="0" y="0"/>
                </a:moveTo>
                <a:lnTo>
                  <a:pt x="1738562" y="0"/>
                </a:lnTo>
                <a:lnTo>
                  <a:pt x="1738562" y="1738562"/>
                </a:lnTo>
                <a:lnTo>
                  <a:pt x="0" y="1738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559754" y="7764771"/>
            <a:ext cx="1488034" cy="422758"/>
          </a:xfrm>
          <a:custGeom>
            <a:avLst/>
            <a:gdLst/>
            <a:ahLst/>
            <a:cxnLst/>
            <a:rect l="l" t="t" r="r" b="b"/>
            <a:pathLst>
              <a:path w="1488034" h="422758">
                <a:moveTo>
                  <a:pt x="0" y="0"/>
                </a:moveTo>
                <a:lnTo>
                  <a:pt x="1488034" y="0"/>
                </a:lnTo>
                <a:lnTo>
                  <a:pt x="1488034" y="422759"/>
                </a:lnTo>
                <a:lnTo>
                  <a:pt x="0" y="422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803347" y="7072237"/>
            <a:ext cx="1745855" cy="1745855"/>
          </a:xfrm>
          <a:custGeom>
            <a:avLst/>
            <a:gdLst/>
            <a:ahLst/>
            <a:cxnLst/>
            <a:rect l="l" t="t" r="r" b="b"/>
            <a:pathLst>
              <a:path w="1745855" h="1745855">
                <a:moveTo>
                  <a:pt x="0" y="0"/>
                </a:moveTo>
                <a:lnTo>
                  <a:pt x="1745855" y="0"/>
                </a:lnTo>
                <a:lnTo>
                  <a:pt x="1745855" y="1745855"/>
                </a:lnTo>
                <a:lnTo>
                  <a:pt x="0" y="17458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38992" y="7730139"/>
            <a:ext cx="1488034" cy="422758"/>
          </a:xfrm>
          <a:custGeom>
            <a:avLst/>
            <a:gdLst/>
            <a:ahLst/>
            <a:cxnLst/>
            <a:rect l="l" t="t" r="r" b="b"/>
            <a:pathLst>
              <a:path w="1488034" h="422758">
                <a:moveTo>
                  <a:pt x="0" y="0"/>
                </a:moveTo>
                <a:lnTo>
                  <a:pt x="1488034" y="0"/>
                </a:lnTo>
                <a:lnTo>
                  <a:pt x="1488034" y="422758"/>
                </a:lnTo>
                <a:lnTo>
                  <a:pt x="0" y="422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453593" y="4028791"/>
            <a:ext cx="1990767" cy="1759341"/>
          </a:xfrm>
          <a:custGeom>
            <a:avLst/>
            <a:gdLst/>
            <a:ahLst/>
            <a:cxnLst/>
            <a:rect l="l" t="t" r="r" b="b"/>
            <a:pathLst>
              <a:path w="1990767" h="1759341">
                <a:moveTo>
                  <a:pt x="0" y="0"/>
                </a:moveTo>
                <a:lnTo>
                  <a:pt x="1990767" y="0"/>
                </a:lnTo>
                <a:lnTo>
                  <a:pt x="1990767" y="1759341"/>
                </a:lnTo>
                <a:lnTo>
                  <a:pt x="0" y="17593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725523" y="7730139"/>
            <a:ext cx="1488034" cy="422758"/>
          </a:xfrm>
          <a:custGeom>
            <a:avLst/>
            <a:gdLst/>
            <a:ahLst/>
            <a:cxnLst/>
            <a:rect l="l" t="t" r="r" b="b"/>
            <a:pathLst>
              <a:path w="1488034" h="422758">
                <a:moveTo>
                  <a:pt x="0" y="0"/>
                </a:moveTo>
                <a:lnTo>
                  <a:pt x="1488034" y="0"/>
                </a:lnTo>
                <a:lnTo>
                  <a:pt x="1488034" y="422758"/>
                </a:lnTo>
                <a:lnTo>
                  <a:pt x="0" y="422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89879" y="7072237"/>
            <a:ext cx="1869421" cy="1738562"/>
          </a:xfrm>
          <a:custGeom>
            <a:avLst/>
            <a:gdLst/>
            <a:ahLst/>
            <a:cxnLst/>
            <a:rect l="l" t="t" r="r" b="b"/>
            <a:pathLst>
              <a:path w="1869421" h="1738562">
                <a:moveTo>
                  <a:pt x="0" y="0"/>
                </a:moveTo>
                <a:lnTo>
                  <a:pt x="1869421" y="0"/>
                </a:lnTo>
                <a:lnTo>
                  <a:pt x="1869421" y="1738562"/>
                </a:lnTo>
                <a:lnTo>
                  <a:pt x="0" y="17385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16011774" y="6246191"/>
            <a:ext cx="754342" cy="214312"/>
          </a:xfrm>
          <a:custGeom>
            <a:avLst/>
            <a:gdLst/>
            <a:ahLst/>
            <a:cxnLst/>
            <a:rect l="l" t="t" r="r" b="b"/>
            <a:pathLst>
              <a:path w="754342" h="214312">
                <a:moveTo>
                  <a:pt x="0" y="0"/>
                </a:moveTo>
                <a:lnTo>
                  <a:pt x="754343" y="0"/>
                </a:lnTo>
                <a:lnTo>
                  <a:pt x="754343" y="214312"/>
                </a:lnTo>
                <a:lnTo>
                  <a:pt x="0" y="214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513406" y="1144407"/>
            <a:ext cx="1869250" cy="1907398"/>
          </a:xfrm>
          <a:custGeom>
            <a:avLst/>
            <a:gdLst/>
            <a:ahLst/>
            <a:cxnLst/>
            <a:rect l="l" t="t" r="r" b="b"/>
            <a:pathLst>
              <a:path w="1869250" h="1907398">
                <a:moveTo>
                  <a:pt x="0" y="0"/>
                </a:moveTo>
                <a:lnTo>
                  <a:pt x="1869250" y="0"/>
                </a:lnTo>
                <a:lnTo>
                  <a:pt x="1869250" y="1907398"/>
                </a:lnTo>
                <a:lnTo>
                  <a:pt x="0" y="19073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400000">
            <a:off x="16004866" y="3348087"/>
            <a:ext cx="827726" cy="235161"/>
          </a:xfrm>
          <a:custGeom>
            <a:avLst/>
            <a:gdLst/>
            <a:ahLst/>
            <a:cxnLst/>
            <a:rect l="l" t="t" r="r" b="b"/>
            <a:pathLst>
              <a:path w="827726" h="235161">
                <a:moveTo>
                  <a:pt x="0" y="0"/>
                </a:moveTo>
                <a:lnTo>
                  <a:pt x="827725" y="0"/>
                </a:lnTo>
                <a:lnTo>
                  <a:pt x="827725" y="235161"/>
                </a:lnTo>
                <a:lnTo>
                  <a:pt x="0" y="235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453593" y="1028700"/>
            <a:ext cx="1870705" cy="1870705"/>
          </a:xfrm>
          <a:custGeom>
            <a:avLst/>
            <a:gdLst/>
            <a:ahLst/>
            <a:cxnLst/>
            <a:rect l="l" t="t" r="r" b="b"/>
            <a:pathLst>
              <a:path w="1870705" h="1870705">
                <a:moveTo>
                  <a:pt x="0" y="0"/>
                </a:moveTo>
                <a:lnTo>
                  <a:pt x="1870705" y="0"/>
                </a:lnTo>
                <a:lnTo>
                  <a:pt x="1870705" y="1870705"/>
                </a:lnTo>
                <a:lnTo>
                  <a:pt x="0" y="187070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368489" y="4846315"/>
            <a:ext cx="1883812" cy="535201"/>
          </a:xfrm>
          <a:custGeom>
            <a:avLst/>
            <a:gdLst/>
            <a:ahLst/>
            <a:cxnLst/>
            <a:rect l="l" t="t" r="r" b="b"/>
            <a:pathLst>
              <a:path w="1883812" h="535201">
                <a:moveTo>
                  <a:pt x="0" y="0"/>
                </a:moveTo>
                <a:lnTo>
                  <a:pt x="1883812" y="0"/>
                </a:lnTo>
                <a:lnTo>
                  <a:pt x="1883812" y="535201"/>
                </a:lnTo>
                <a:lnTo>
                  <a:pt x="0" y="535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8572245" y="4261912"/>
            <a:ext cx="1672030" cy="79542"/>
          </a:xfrm>
          <a:custGeom>
            <a:avLst/>
            <a:gdLst/>
            <a:ahLst/>
            <a:cxnLst/>
            <a:rect l="l" t="t" r="r" b="b"/>
            <a:pathLst>
              <a:path w="1672030" h="79542">
                <a:moveTo>
                  <a:pt x="0" y="0"/>
                </a:moveTo>
                <a:lnTo>
                  <a:pt x="1672030" y="0"/>
                </a:lnTo>
                <a:lnTo>
                  <a:pt x="1672030" y="79542"/>
                </a:lnTo>
                <a:lnTo>
                  <a:pt x="0" y="7954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r="-642562" b="-560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087839" y="4028791"/>
            <a:ext cx="1759341" cy="1759341"/>
          </a:xfrm>
          <a:custGeom>
            <a:avLst/>
            <a:gdLst/>
            <a:ahLst/>
            <a:cxnLst/>
            <a:rect l="l" t="t" r="r" b="b"/>
            <a:pathLst>
              <a:path w="1759341" h="1759341">
                <a:moveTo>
                  <a:pt x="0" y="0"/>
                </a:moveTo>
                <a:lnTo>
                  <a:pt x="1759340" y="0"/>
                </a:lnTo>
                <a:lnTo>
                  <a:pt x="1759340" y="1759341"/>
                </a:lnTo>
                <a:lnTo>
                  <a:pt x="0" y="1759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107494" y="4692077"/>
            <a:ext cx="1085785" cy="308477"/>
          </a:xfrm>
          <a:custGeom>
            <a:avLst/>
            <a:gdLst/>
            <a:ahLst/>
            <a:cxnLst/>
            <a:rect l="l" t="t" r="r" b="b"/>
            <a:pathLst>
              <a:path w="1085785" h="308477">
                <a:moveTo>
                  <a:pt x="0" y="0"/>
                </a:moveTo>
                <a:lnTo>
                  <a:pt x="1085785" y="0"/>
                </a:lnTo>
                <a:lnTo>
                  <a:pt x="1085785" y="308477"/>
                </a:lnTo>
                <a:lnTo>
                  <a:pt x="0" y="308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11271915" y="1622516"/>
            <a:ext cx="2835579" cy="805602"/>
          </a:xfrm>
          <a:custGeom>
            <a:avLst/>
            <a:gdLst/>
            <a:ahLst/>
            <a:cxnLst/>
            <a:rect l="l" t="t" r="r" b="b"/>
            <a:pathLst>
              <a:path w="2835579" h="805602">
                <a:moveTo>
                  <a:pt x="0" y="0"/>
                </a:moveTo>
                <a:lnTo>
                  <a:pt x="2835579" y="0"/>
                </a:lnTo>
                <a:lnTo>
                  <a:pt x="2835579" y="805602"/>
                </a:lnTo>
                <a:lnTo>
                  <a:pt x="0" y="805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26502" y="2098106"/>
            <a:ext cx="6601054" cy="4274182"/>
          </a:xfrm>
          <a:custGeom>
            <a:avLst/>
            <a:gdLst/>
            <a:ahLst/>
            <a:cxnLst/>
            <a:rect l="l" t="t" r="r" b="b"/>
            <a:pathLst>
              <a:path w="6601054" h="4274182">
                <a:moveTo>
                  <a:pt x="0" y="0"/>
                </a:moveTo>
                <a:lnTo>
                  <a:pt x="6601054" y="0"/>
                </a:lnTo>
                <a:lnTo>
                  <a:pt x="6601054" y="4274182"/>
                </a:lnTo>
                <a:lnTo>
                  <a:pt x="0" y="427418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-6128542" y="519091"/>
            <a:ext cx="18288000" cy="10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75"/>
              </a:lnSpc>
            </a:pPr>
            <a:r>
              <a:rPr lang="en-US" sz="7500" u="sng">
                <a:solidFill>
                  <a:srgbClr val="000000"/>
                </a:solidFill>
                <a:latin typeface="Bebas Neue Bold"/>
              </a:rPr>
              <a:t>data Modeling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842988"/>
              </p:ext>
            </p:extLst>
          </p:nvPr>
        </p:nvGraphicFramePr>
        <p:xfrm>
          <a:off x="637550" y="1774861"/>
          <a:ext cx="9122050" cy="8272265"/>
        </p:xfrm>
        <a:graphic>
          <a:graphicData uri="http://schemas.openxmlformats.org/drawingml/2006/table">
            <a:tbl>
              <a:tblPr/>
              <a:tblGrid>
                <a:gridCol w="4465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002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 Classic Bold"/>
                        </a:rPr>
                        <a:t>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 Classic Bold"/>
                        </a:rPr>
                        <a:t>Loss 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1002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 Classic"/>
                        </a:rPr>
                        <a:t>GPT2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 Classic"/>
                        </a:rPr>
                        <a:t>~ 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1002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dirty="0">
                          <a:solidFill>
                            <a:srgbClr val="000000"/>
                          </a:solidFill>
                          <a:latin typeface="Montserrat Classic"/>
                        </a:rPr>
                        <a:t>Llama3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dirty="0">
                          <a:solidFill>
                            <a:srgbClr val="000000"/>
                          </a:solidFill>
                          <a:latin typeface="Montserrat Classic"/>
                        </a:rPr>
                        <a:t>~ 0.442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3692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 Classic"/>
                        </a:rPr>
                        <a:t>TinyGPT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 Classic"/>
                        </a:rPr>
                        <a:t>~ 6.64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3692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 Classic"/>
                        </a:rPr>
                        <a:t>GPT2_medium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 Classic"/>
                        </a:rPr>
                        <a:t>~ 0.91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4676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 Classic"/>
                        </a:rPr>
                        <a:t>GPT2_large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 Classic"/>
                        </a:rPr>
                        <a:t>Couldn’t process due to the limitation of the GPU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719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 Classic"/>
                        </a:rPr>
                        <a:t>Mistral 8x7b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dirty="0">
                          <a:solidFill>
                            <a:srgbClr val="000000"/>
                          </a:solidFill>
                          <a:latin typeface="Montserrat Classic"/>
                        </a:rPr>
                        <a:t>~ 0.67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0582594" y="2487343"/>
            <a:ext cx="6847301" cy="6847301"/>
          </a:xfrm>
          <a:custGeom>
            <a:avLst/>
            <a:gdLst/>
            <a:ahLst/>
            <a:cxnLst/>
            <a:rect l="l" t="t" r="r" b="b"/>
            <a:pathLst>
              <a:path w="6847301" h="6847301">
                <a:moveTo>
                  <a:pt x="0" y="0"/>
                </a:moveTo>
                <a:lnTo>
                  <a:pt x="6847301" y="0"/>
                </a:lnTo>
                <a:lnTo>
                  <a:pt x="6847301" y="6847301"/>
                </a:lnTo>
                <a:lnTo>
                  <a:pt x="0" y="684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273645"/>
            <a:ext cx="18288000" cy="150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5"/>
              </a:lnSpc>
            </a:pPr>
            <a:r>
              <a:rPr lang="en-US" sz="8697">
                <a:solidFill>
                  <a:srgbClr val="000000"/>
                </a:solidFill>
                <a:latin typeface="Bebas Neue Bold"/>
              </a:rPr>
              <a:t>Metrics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288326"/>
            <a:ext cx="18288000" cy="1651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51"/>
              </a:lnSpc>
            </a:pPr>
            <a:r>
              <a:rPr lang="en-US" sz="9536">
                <a:solidFill>
                  <a:srgbClr val="000000"/>
                </a:solidFill>
                <a:latin typeface="Bebas Neue Bold"/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C185B-0E2C-402B-2F6E-CA1B6D3E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074042"/>
            <a:ext cx="6324600" cy="7950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BA2ED4-4DC5-0CE8-419E-603D58F4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2010905"/>
            <a:ext cx="6324600" cy="80040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53615" y="1467984"/>
          <a:ext cx="17580771" cy="8610601"/>
        </p:xfrm>
        <a:graphic>
          <a:graphicData uri="http://schemas.openxmlformats.org/drawingml/2006/table">
            <a:tbl>
              <a:tblPr/>
              <a:tblGrid>
                <a:gridCol w="925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4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4235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 Bold"/>
                        </a:rPr>
                        <a:t>  Topic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0C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 Bold"/>
                        </a:rPr>
                        <a:t>  Link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0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3948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1. Emotion regulation bot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https://www.researchgate.net/publication/370114053_Emotion-regulatory_Chatbots_for_Enhancing_Consumer_Servicing_An_Interpersonal_Emotion_Management_Approach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4235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2. Support for student mental health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https://ieeexplore.ieee.org/document/9544838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3948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3. AI in depression Management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https://www.sciencedirect.com/science/article/pii/S2214782922000021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4235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4. Distilgpt2 model by Hugging Face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https://huggingface.co/distilbert/distilgpt2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161925"/>
            <a:ext cx="18288000" cy="130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5"/>
              </a:lnSpc>
            </a:pPr>
            <a:r>
              <a:rPr lang="en-US" sz="9599">
                <a:solidFill>
                  <a:srgbClr val="000000"/>
                </a:solidFill>
                <a:latin typeface="Bebas Neue Bold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7529" y="1601533"/>
            <a:ext cx="927410" cy="9274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17529" y="2831479"/>
            <a:ext cx="927410" cy="9274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17529" y="4061426"/>
            <a:ext cx="927410" cy="92741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17529" y="6525846"/>
            <a:ext cx="927410" cy="92741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17529" y="7758057"/>
            <a:ext cx="927410" cy="9274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79565" y="3380700"/>
            <a:ext cx="7194336" cy="5011647"/>
          </a:xfrm>
          <a:custGeom>
            <a:avLst/>
            <a:gdLst/>
            <a:ahLst/>
            <a:cxnLst/>
            <a:rect l="l" t="t" r="r" b="b"/>
            <a:pathLst>
              <a:path w="7194336" h="5011647">
                <a:moveTo>
                  <a:pt x="0" y="0"/>
                </a:moveTo>
                <a:lnTo>
                  <a:pt x="7194336" y="0"/>
                </a:lnTo>
                <a:lnTo>
                  <a:pt x="7194336" y="5011648"/>
                </a:lnTo>
                <a:lnTo>
                  <a:pt x="0" y="5011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9301081" y="1503801"/>
            <a:ext cx="7958219" cy="8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47943" y="1500971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01081" y="2733748"/>
            <a:ext cx="7958219" cy="8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Literature review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47943" y="2730918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01081" y="3963694"/>
            <a:ext cx="7958219" cy="8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Methodology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47943" y="3960864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01081" y="6430945"/>
            <a:ext cx="7958219" cy="8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References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01081" y="7660325"/>
            <a:ext cx="7958219" cy="8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Conclusion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47943" y="6425285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31449" y="1770602"/>
            <a:ext cx="4186651" cy="161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75"/>
              </a:lnSpc>
              <a:spcBef>
                <a:spcPct val="0"/>
              </a:spcBef>
            </a:pPr>
            <a:r>
              <a:rPr lang="en-US" sz="10396">
                <a:solidFill>
                  <a:srgbClr val="000000"/>
                </a:solidFill>
                <a:latin typeface="Bebas Neue Bold"/>
              </a:rPr>
              <a:t>Contents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117529" y="5293636"/>
            <a:ext cx="927410" cy="92741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301081" y="5195905"/>
            <a:ext cx="7958219" cy="8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Results and Analysis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47943" y="5193075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47426" y="7653282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127" y="683475"/>
            <a:ext cx="16859746" cy="8920050"/>
            <a:chOff x="0" y="0"/>
            <a:chExt cx="4440427" cy="2349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6888" y="1435732"/>
            <a:ext cx="6883860" cy="7822568"/>
          </a:xfrm>
          <a:custGeom>
            <a:avLst/>
            <a:gdLst/>
            <a:ahLst/>
            <a:cxnLst/>
            <a:rect l="l" t="t" r="r" b="b"/>
            <a:pathLst>
              <a:path w="6883860" h="7822568">
                <a:moveTo>
                  <a:pt x="0" y="0"/>
                </a:moveTo>
                <a:lnTo>
                  <a:pt x="6883860" y="0"/>
                </a:lnTo>
                <a:lnTo>
                  <a:pt x="6883860" y="7822568"/>
                </a:lnTo>
                <a:lnTo>
                  <a:pt x="0" y="7822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672409" y="4564059"/>
            <a:ext cx="7194594" cy="143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88"/>
              </a:lnSpc>
            </a:pPr>
            <a:r>
              <a:rPr lang="en-US" sz="11264">
                <a:solidFill>
                  <a:srgbClr val="000000"/>
                </a:solidFill>
                <a:latin typeface="Bebas Neue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66810" y="1366236"/>
            <a:ext cx="7592490" cy="7554528"/>
          </a:xfrm>
          <a:custGeom>
            <a:avLst/>
            <a:gdLst/>
            <a:ahLst/>
            <a:cxnLst/>
            <a:rect l="l" t="t" r="r" b="b"/>
            <a:pathLst>
              <a:path w="7592490" h="7554528">
                <a:moveTo>
                  <a:pt x="0" y="0"/>
                </a:moveTo>
                <a:lnTo>
                  <a:pt x="7592490" y="0"/>
                </a:lnTo>
                <a:lnTo>
                  <a:pt x="7592490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5165808"/>
            <a:ext cx="7832847" cy="258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Montserrat Classic"/>
              </a:rPr>
              <a:t>A therapeutic chatbot is an AI application designed to offer psychological support through conversations, using techniques like cognitive-behavioral therapy to help users manage mental health issues.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168741"/>
            <a:ext cx="7832847" cy="209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80"/>
              </a:lnSpc>
            </a:pPr>
            <a:r>
              <a:rPr lang="en-US" sz="8000" dirty="0">
                <a:solidFill>
                  <a:srgbClr val="000000"/>
                </a:solidFill>
                <a:latin typeface="Bebas Neue Bold"/>
              </a:rPr>
              <a:t>What is a Therapeutic Chatbot?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94781" y="2515923"/>
            <a:ext cx="927410" cy="9274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10582" y="4138659"/>
            <a:ext cx="927410" cy="9274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94781" y="5761394"/>
            <a:ext cx="927410" cy="92741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10582" y="7384129"/>
            <a:ext cx="927410" cy="92741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50150" y="2299934"/>
            <a:ext cx="7304701" cy="6537707"/>
          </a:xfrm>
          <a:custGeom>
            <a:avLst/>
            <a:gdLst/>
            <a:ahLst/>
            <a:cxnLst/>
            <a:rect l="l" t="t" r="r" b="b"/>
            <a:pathLst>
              <a:path w="7304701" h="6537707">
                <a:moveTo>
                  <a:pt x="0" y="0"/>
                </a:moveTo>
                <a:lnTo>
                  <a:pt x="7304701" y="0"/>
                </a:lnTo>
                <a:lnTo>
                  <a:pt x="7304701" y="6537707"/>
                </a:lnTo>
                <a:lnTo>
                  <a:pt x="0" y="6537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407681" y="2437242"/>
            <a:ext cx="9173372" cy="77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3"/>
              </a:lnSpc>
            </a:pPr>
            <a:r>
              <a:rPr lang="en-US" sz="3366" dirty="0">
                <a:solidFill>
                  <a:srgbClr val="000000"/>
                </a:solidFill>
                <a:latin typeface="Montserrat Classic"/>
              </a:rPr>
              <a:t>Overcoming Traditional Barriers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40996" y="2419575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94134" y="4059977"/>
            <a:ext cx="7958219" cy="77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3"/>
              </a:lnSpc>
            </a:pPr>
            <a:r>
              <a:rPr lang="en-US" sz="3366" dirty="0">
                <a:solidFill>
                  <a:srgbClr val="000000"/>
                </a:solidFill>
                <a:latin typeface="Montserrat Classic"/>
              </a:rPr>
              <a:t>Scarce Mental Health Resources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40996" y="4038097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78333" y="5976115"/>
            <a:ext cx="9173372" cy="4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7"/>
              </a:lnSpc>
            </a:pPr>
            <a:r>
              <a:rPr lang="en-US" sz="3366">
                <a:solidFill>
                  <a:srgbClr val="000000"/>
                </a:solidFill>
                <a:latin typeface="Montserrat Classic"/>
              </a:rPr>
              <a:t>Supplementary Support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25196" y="5660833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72525" y="7588368"/>
            <a:ext cx="8815475" cy="4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7"/>
              </a:lnSpc>
            </a:pPr>
            <a:r>
              <a:rPr lang="en-US" sz="3366">
                <a:solidFill>
                  <a:srgbClr val="000000"/>
                </a:solidFill>
                <a:latin typeface="Montserrat Classic"/>
              </a:rPr>
              <a:t>Technological and Ethical Complexity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40996" y="7283568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94781" y="310515"/>
            <a:ext cx="8052671" cy="142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56"/>
              </a:lnSpc>
              <a:spcBef>
                <a:spcPct val="0"/>
              </a:spcBef>
            </a:pPr>
            <a:r>
              <a:rPr lang="en-US" sz="9296">
                <a:solidFill>
                  <a:srgbClr val="000000"/>
                </a:solidFill>
                <a:latin typeface="Bebas Neue Bold"/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09514"/>
            <a:ext cx="3722326" cy="5023565"/>
            <a:chOff x="0" y="0"/>
            <a:chExt cx="909057" cy="12268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0715" y="0"/>
                  </a:moveTo>
                  <a:lnTo>
                    <a:pt x="838341" y="0"/>
                  </a:lnTo>
                  <a:cubicBezTo>
                    <a:pt x="857096" y="0"/>
                    <a:pt x="875083" y="7450"/>
                    <a:pt x="888345" y="20712"/>
                  </a:cubicBezTo>
                  <a:cubicBezTo>
                    <a:pt x="901606" y="33974"/>
                    <a:pt x="909057" y="51960"/>
                    <a:pt x="909057" y="70715"/>
                  </a:cubicBezTo>
                  <a:lnTo>
                    <a:pt x="909057" y="1156126"/>
                  </a:lnTo>
                  <a:cubicBezTo>
                    <a:pt x="909057" y="1174881"/>
                    <a:pt x="901606" y="1192868"/>
                    <a:pt x="888345" y="1206130"/>
                  </a:cubicBezTo>
                  <a:cubicBezTo>
                    <a:pt x="875083" y="1219391"/>
                    <a:pt x="857096" y="1226842"/>
                    <a:pt x="838341" y="1226842"/>
                  </a:cubicBezTo>
                  <a:lnTo>
                    <a:pt x="70715" y="1226842"/>
                  </a:lnTo>
                  <a:cubicBezTo>
                    <a:pt x="51960" y="1226842"/>
                    <a:pt x="33974" y="1219391"/>
                    <a:pt x="20712" y="1206130"/>
                  </a:cubicBezTo>
                  <a:cubicBezTo>
                    <a:pt x="7450" y="1192868"/>
                    <a:pt x="0" y="1174881"/>
                    <a:pt x="0" y="1156126"/>
                  </a:cubicBezTo>
                  <a:lnTo>
                    <a:pt x="0" y="70715"/>
                  </a:lnTo>
                  <a:cubicBezTo>
                    <a:pt x="0" y="51960"/>
                    <a:pt x="7450" y="33974"/>
                    <a:pt x="20712" y="20712"/>
                  </a:cubicBezTo>
                  <a:cubicBezTo>
                    <a:pt x="33974" y="7450"/>
                    <a:pt x="51960" y="0"/>
                    <a:pt x="70715" y="0"/>
                  </a:cubicBezTo>
                  <a:close/>
                </a:path>
              </a:pathLst>
            </a:custGeom>
            <a:solidFill>
              <a:srgbClr val="85AF9B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68068" y="3528999"/>
            <a:ext cx="3722326" cy="5023565"/>
            <a:chOff x="0" y="0"/>
            <a:chExt cx="909057" cy="12268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0715" y="0"/>
                  </a:moveTo>
                  <a:lnTo>
                    <a:pt x="838341" y="0"/>
                  </a:lnTo>
                  <a:cubicBezTo>
                    <a:pt x="857096" y="0"/>
                    <a:pt x="875083" y="7450"/>
                    <a:pt x="888345" y="20712"/>
                  </a:cubicBezTo>
                  <a:cubicBezTo>
                    <a:pt x="901606" y="33974"/>
                    <a:pt x="909057" y="51960"/>
                    <a:pt x="909057" y="70715"/>
                  </a:cubicBezTo>
                  <a:lnTo>
                    <a:pt x="909057" y="1156126"/>
                  </a:lnTo>
                  <a:cubicBezTo>
                    <a:pt x="909057" y="1174881"/>
                    <a:pt x="901606" y="1192868"/>
                    <a:pt x="888345" y="1206130"/>
                  </a:cubicBezTo>
                  <a:cubicBezTo>
                    <a:pt x="875083" y="1219391"/>
                    <a:pt x="857096" y="1226842"/>
                    <a:pt x="838341" y="1226842"/>
                  </a:cubicBezTo>
                  <a:lnTo>
                    <a:pt x="70715" y="1226842"/>
                  </a:lnTo>
                  <a:cubicBezTo>
                    <a:pt x="51960" y="1226842"/>
                    <a:pt x="33974" y="1219391"/>
                    <a:pt x="20712" y="1206130"/>
                  </a:cubicBezTo>
                  <a:cubicBezTo>
                    <a:pt x="7450" y="1192868"/>
                    <a:pt x="0" y="1174881"/>
                    <a:pt x="0" y="1156126"/>
                  </a:cubicBezTo>
                  <a:lnTo>
                    <a:pt x="0" y="70715"/>
                  </a:lnTo>
                  <a:cubicBezTo>
                    <a:pt x="0" y="51960"/>
                    <a:pt x="7450" y="33974"/>
                    <a:pt x="20712" y="20712"/>
                  </a:cubicBezTo>
                  <a:cubicBezTo>
                    <a:pt x="33974" y="7450"/>
                    <a:pt x="51960" y="0"/>
                    <a:pt x="70715" y="0"/>
                  </a:cubicBezTo>
                  <a:close/>
                </a:path>
              </a:pathLst>
            </a:custGeom>
            <a:solidFill>
              <a:srgbClr val="85AF9B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536974" y="3509514"/>
            <a:ext cx="3722326" cy="5023565"/>
            <a:chOff x="0" y="0"/>
            <a:chExt cx="909057" cy="12268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0715" y="0"/>
                  </a:moveTo>
                  <a:lnTo>
                    <a:pt x="838341" y="0"/>
                  </a:lnTo>
                  <a:cubicBezTo>
                    <a:pt x="857096" y="0"/>
                    <a:pt x="875083" y="7450"/>
                    <a:pt x="888345" y="20712"/>
                  </a:cubicBezTo>
                  <a:cubicBezTo>
                    <a:pt x="901606" y="33974"/>
                    <a:pt x="909057" y="51960"/>
                    <a:pt x="909057" y="70715"/>
                  </a:cubicBezTo>
                  <a:lnTo>
                    <a:pt x="909057" y="1156126"/>
                  </a:lnTo>
                  <a:cubicBezTo>
                    <a:pt x="909057" y="1174881"/>
                    <a:pt x="901606" y="1192868"/>
                    <a:pt x="888345" y="1206130"/>
                  </a:cubicBezTo>
                  <a:cubicBezTo>
                    <a:pt x="875083" y="1219391"/>
                    <a:pt x="857096" y="1226842"/>
                    <a:pt x="838341" y="1226842"/>
                  </a:cubicBezTo>
                  <a:lnTo>
                    <a:pt x="70715" y="1226842"/>
                  </a:lnTo>
                  <a:cubicBezTo>
                    <a:pt x="51960" y="1226842"/>
                    <a:pt x="33974" y="1219391"/>
                    <a:pt x="20712" y="1206130"/>
                  </a:cubicBezTo>
                  <a:cubicBezTo>
                    <a:pt x="7450" y="1192868"/>
                    <a:pt x="0" y="1174881"/>
                    <a:pt x="0" y="1156126"/>
                  </a:cubicBezTo>
                  <a:lnTo>
                    <a:pt x="0" y="70715"/>
                  </a:lnTo>
                  <a:cubicBezTo>
                    <a:pt x="0" y="51960"/>
                    <a:pt x="7450" y="33974"/>
                    <a:pt x="20712" y="20712"/>
                  </a:cubicBezTo>
                  <a:cubicBezTo>
                    <a:pt x="33974" y="7450"/>
                    <a:pt x="51960" y="0"/>
                    <a:pt x="70715" y="0"/>
                  </a:cubicBezTo>
                  <a:close/>
                </a:path>
              </a:pathLst>
            </a:custGeom>
            <a:solidFill>
              <a:srgbClr val="85AF9B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99162" y="3509514"/>
            <a:ext cx="3722326" cy="5023565"/>
            <a:chOff x="0" y="0"/>
            <a:chExt cx="909057" cy="12268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0715" y="0"/>
                  </a:moveTo>
                  <a:lnTo>
                    <a:pt x="838341" y="0"/>
                  </a:lnTo>
                  <a:cubicBezTo>
                    <a:pt x="857096" y="0"/>
                    <a:pt x="875083" y="7450"/>
                    <a:pt x="888345" y="20712"/>
                  </a:cubicBezTo>
                  <a:cubicBezTo>
                    <a:pt x="901606" y="33974"/>
                    <a:pt x="909057" y="51960"/>
                    <a:pt x="909057" y="70715"/>
                  </a:cubicBezTo>
                  <a:lnTo>
                    <a:pt x="909057" y="1156126"/>
                  </a:lnTo>
                  <a:cubicBezTo>
                    <a:pt x="909057" y="1174881"/>
                    <a:pt x="901606" y="1192868"/>
                    <a:pt x="888345" y="1206130"/>
                  </a:cubicBezTo>
                  <a:cubicBezTo>
                    <a:pt x="875083" y="1219391"/>
                    <a:pt x="857096" y="1226842"/>
                    <a:pt x="838341" y="1226842"/>
                  </a:cubicBezTo>
                  <a:lnTo>
                    <a:pt x="70715" y="1226842"/>
                  </a:lnTo>
                  <a:cubicBezTo>
                    <a:pt x="51960" y="1226842"/>
                    <a:pt x="33974" y="1219391"/>
                    <a:pt x="20712" y="1206130"/>
                  </a:cubicBezTo>
                  <a:cubicBezTo>
                    <a:pt x="7450" y="1192868"/>
                    <a:pt x="0" y="1174881"/>
                    <a:pt x="0" y="1156126"/>
                  </a:cubicBezTo>
                  <a:lnTo>
                    <a:pt x="0" y="70715"/>
                  </a:lnTo>
                  <a:cubicBezTo>
                    <a:pt x="0" y="51960"/>
                    <a:pt x="7450" y="33974"/>
                    <a:pt x="20712" y="20712"/>
                  </a:cubicBezTo>
                  <a:cubicBezTo>
                    <a:pt x="33974" y="7450"/>
                    <a:pt x="51960" y="0"/>
                    <a:pt x="70715" y="0"/>
                  </a:cubicBezTo>
                  <a:close/>
                </a:path>
              </a:pathLst>
            </a:custGeom>
            <a:solidFill>
              <a:srgbClr val="85AF9B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0669" y="3832279"/>
            <a:ext cx="3238388" cy="13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Overcoming Traditional Barriers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1981" y="5441218"/>
            <a:ext cx="3615765" cy="28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5"/>
              </a:lnSpc>
              <a:spcBef>
                <a:spcPct val="0"/>
              </a:spcBef>
            </a:pPr>
            <a:r>
              <a:rPr lang="en-US" sz="2156" dirty="0">
                <a:solidFill>
                  <a:srgbClr val="000000"/>
                </a:solidFill>
                <a:latin typeface="Montserrat"/>
              </a:rPr>
              <a:t>The project targets the prevalent issues of high cost, limited accessibility, and societal stigma that deter people from seeking traditional mental health solutions.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09723" y="3832279"/>
            <a:ext cx="3054116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Supplementary Support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89179" y="5325423"/>
            <a:ext cx="3392994" cy="314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3"/>
              </a:lnSpc>
              <a:spcBef>
                <a:spcPct val="0"/>
              </a:spcBef>
            </a:pPr>
            <a:r>
              <a:rPr lang="en-US" sz="2049" dirty="0">
                <a:solidFill>
                  <a:srgbClr val="000000"/>
                </a:solidFill>
                <a:latin typeface="Montserrat"/>
              </a:rPr>
              <a:t>Providing an additional layer of support through the chatbot, especially for those who cannot access immediate help, enhances but does not replace professional mental health services.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65085" y="3832279"/>
            <a:ext cx="2866105" cy="13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Technological and Ethical Complexity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48671" y="5609215"/>
            <a:ext cx="3498932" cy="227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2"/>
              </a:lnSpc>
              <a:spcBef>
                <a:spcPct val="0"/>
              </a:spcBef>
            </a:pPr>
            <a:r>
              <a:rPr lang="en-US" sz="1995" dirty="0">
                <a:solidFill>
                  <a:srgbClr val="000000"/>
                </a:solidFill>
                <a:latin typeface="Montserrat"/>
              </a:rPr>
              <a:t>Developing a chatbot capable of understanding a wide range of human emotions while ensuring adherence to ethical standards and privacy laws.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01536" y="1605460"/>
            <a:ext cx="15050032" cy="107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91"/>
              </a:lnSpc>
              <a:spcBef>
                <a:spcPct val="0"/>
              </a:spcBef>
            </a:pPr>
            <a:r>
              <a:rPr lang="en-US" sz="7912">
                <a:solidFill>
                  <a:srgbClr val="000000"/>
                </a:solidFill>
                <a:latin typeface="Bebas Neue Bold"/>
              </a:rPr>
              <a:t>Problem Statement Elaboration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27273" y="3832279"/>
            <a:ext cx="2866105" cy="13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4"/>
              </a:lnSpc>
              <a:spcBef>
                <a:spcPct val="0"/>
              </a:spcBef>
            </a:pPr>
            <a:r>
              <a:rPr lang="en-US" sz="2696">
                <a:solidFill>
                  <a:srgbClr val="000000"/>
                </a:solidFill>
                <a:latin typeface="Montserrat Classic Bold"/>
              </a:rPr>
              <a:t>Lack of Mental Health Providers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18820" y="5441218"/>
            <a:ext cx="3283010" cy="28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5"/>
              </a:lnSpc>
              <a:spcBef>
                <a:spcPct val="0"/>
              </a:spcBef>
            </a:pPr>
            <a:r>
              <a:rPr lang="en-US" sz="2156" dirty="0">
                <a:solidFill>
                  <a:srgbClr val="000000"/>
                </a:solidFill>
                <a:latin typeface="Montserrat"/>
              </a:rPr>
              <a:t>Critical shortage of mental health professionals, with a ratio of one therapist or social worker to every 10,000 patients, even in developed countries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532303" y="556925"/>
            <a:ext cx="7726997" cy="9554247"/>
          </a:xfrm>
          <a:custGeom>
            <a:avLst/>
            <a:gdLst/>
            <a:ahLst/>
            <a:cxnLst/>
            <a:rect l="l" t="t" r="r" b="b"/>
            <a:pathLst>
              <a:path w="7726997" h="9554247">
                <a:moveTo>
                  <a:pt x="0" y="0"/>
                </a:moveTo>
                <a:lnTo>
                  <a:pt x="7726997" y="0"/>
                </a:lnTo>
                <a:lnTo>
                  <a:pt x="7726997" y="9554247"/>
                </a:lnTo>
                <a:lnTo>
                  <a:pt x="0" y="955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7200" y="3002280"/>
            <a:ext cx="8312262" cy="625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Addressing WHO's projection of 1 billion people with mental illness and the global shortage of mental health professionals.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Utilizing AI and machine learning for 24/7 accessible mental health support, overcoming cost, accessibility, and stigma barriers.</a:t>
            </a:r>
          </a:p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Supplementing traditional therapy, the chatbot serves as both a preliminary tool for professionals and a direct aid for those seeking immediate support.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1565" y="1674470"/>
            <a:ext cx="6118937" cy="107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motivation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332" y="8460737"/>
            <a:ext cx="4458691" cy="1092048"/>
            <a:chOff x="0" y="0"/>
            <a:chExt cx="909057" cy="2226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59036" y="0"/>
                  </a:moveTo>
                  <a:lnTo>
                    <a:pt x="850020" y="0"/>
                  </a:lnTo>
                  <a:cubicBezTo>
                    <a:pt x="865678" y="0"/>
                    <a:pt x="880694" y="6220"/>
                    <a:pt x="891765" y="17291"/>
                  </a:cubicBezTo>
                  <a:cubicBezTo>
                    <a:pt x="902837" y="28363"/>
                    <a:pt x="909057" y="43379"/>
                    <a:pt x="909057" y="59036"/>
                  </a:cubicBezTo>
                  <a:lnTo>
                    <a:pt x="909057" y="163615"/>
                  </a:lnTo>
                  <a:cubicBezTo>
                    <a:pt x="909057" y="179272"/>
                    <a:pt x="902837" y="194289"/>
                    <a:pt x="891765" y="205360"/>
                  </a:cubicBezTo>
                  <a:cubicBezTo>
                    <a:pt x="880694" y="216432"/>
                    <a:pt x="865678" y="222651"/>
                    <a:pt x="850020" y="222651"/>
                  </a:cubicBezTo>
                  <a:lnTo>
                    <a:pt x="59036" y="222651"/>
                  </a:lnTo>
                  <a:cubicBezTo>
                    <a:pt x="43379" y="222651"/>
                    <a:pt x="28363" y="216432"/>
                    <a:pt x="17291" y="205360"/>
                  </a:cubicBezTo>
                  <a:cubicBezTo>
                    <a:pt x="6220" y="194289"/>
                    <a:pt x="0" y="179272"/>
                    <a:pt x="0" y="163615"/>
                  </a:cubicBezTo>
                  <a:lnTo>
                    <a:pt x="0" y="59036"/>
                  </a:lnTo>
                  <a:cubicBezTo>
                    <a:pt x="0" y="43379"/>
                    <a:pt x="6220" y="28363"/>
                    <a:pt x="17291" y="17291"/>
                  </a:cubicBezTo>
                  <a:cubicBezTo>
                    <a:pt x="28363" y="6220"/>
                    <a:pt x="43379" y="0"/>
                    <a:pt x="59036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332" y="2273324"/>
            <a:ext cx="4458691" cy="1092048"/>
            <a:chOff x="0" y="0"/>
            <a:chExt cx="909057" cy="2226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59036" y="0"/>
                  </a:moveTo>
                  <a:lnTo>
                    <a:pt x="850020" y="0"/>
                  </a:lnTo>
                  <a:cubicBezTo>
                    <a:pt x="865678" y="0"/>
                    <a:pt x="880694" y="6220"/>
                    <a:pt x="891765" y="17291"/>
                  </a:cubicBezTo>
                  <a:cubicBezTo>
                    <a:pt x="902837" y="28363"/>
                    <a:pt x="909057" y="43379"/>
                    <a:pt x="909057" y="59036"/>
                  </a:cubicBezTo>
                  <a:lnTo>
                    <a:pt x="909057" y="163615"/>
                  </a:lnTo>
                  <a:cubicBezTo>
                    <a:pt x="909057" y="179272"/>
                    <a:pt x="902837" y="194289"/>
                    <a:pt x="891765" y="205360"/>
                  </a:cubicBezTo>
                  <a:cubicBezTo>
                    <a:pt x="880694" y="216432"/>
                    <a:pt x="865678" y="222651"/>
                    <a:pt x="850020" y="222651"/>
                  </a:cubicBezTo>
                  <a:lnTo>
                    <a:pt x="59036" y="222651"/>
                  </a:lnTo>
                  <a:cubicBezTo>
                    <a:pt x="43379" y="222651"/>
                    <a:pt x="28363" y="216432"/>
                    <a:pt x="17291" y="205360"/>
                  </a:cubicBezTo>
                  <a:cubicBezTo>
                    <a:pt x="6220" y="194289"/>
                    <a:pt x="0" y="179272"/>
                    <a:pt x="0" y="163615"/>
                  </a:cubicBezTo>
                  <a:lnTo>
                    <a:pt x="0" y="59036"/>
                  </a:lnTo>
                  <a:cubicBezTo>
                    <a:pt x="0" y="43379"/>
                    <a:pt x="6220" y="28363"/>
                    <a:pt x="17291" y="17291"/>
                  </a:cubicBezTo>
                  <a:cubicBezTo>
                    <a:pt x="28363" y="6220"/>
                    <a:pt x="43379" y="0"/>
                    <a:pt x="59036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332" y="3820177"/>
            <a:ext cx="4458691" cy="1092048"/>
            <a:chOff x="0" y="0"/>
            <a:chExt cx="909057" cy="2226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59036" y="0"/>
                  </a:moveTo>
                  <a:lnTo>
                    <a:pt x="850020" y="0"/>
                  </a:lnTo>
                  <a:cubicBezTo>
                    <a:pt x="865678" y="0"/>
                    <a:pt x="880694" y="6220"/>
                    <a:pt x="891765" y="17291"/>
                  </a:cubicBezTo>
                  <a:cubicBezTo>
                    <a:pt x="902837" y="28363"/>
                    <a:pt x="909057" y="43379"/>
                    <a:pt x="909057" y="59036"/>
                  </a:cubicBezTo>
                  <a:lnTo>
                    <a:pt x="909057" y="163615"/>
                  </a:lnTo>
                  <a:cubicBezTo>
                    <a:pt x="909057" y="179272"/>
                    <a:pt x="902837" y="194289"/>
                    <a:pt x="891765" y="205360"/>
                  </a:cubicBezTo>
                  <a:cubicBezTo>
                    <a:pt x="880694" y="216432"/>
                    <a:pt x="865678" y="222651"/>
                    <a:pt x="850020" y="222651"/>
                  </a:cubicBezTo>
                  <a:lnTo>
                    <a:pt x="59036" y="222651"/>
                  </a:lnTo>
                  <a:cubicBezTo>
                    <a:pt x="43379" y="222651"/>
                    <a:pt x="28363" y="216432"/>
                    <a:pt x="17291" y="205360"/>
                  </a:cubicBezTo>
                  <a:cubicBezTo>
                    <a:pt x="6220" y="194289"/>
                    <a:pt x="0" y="179272"/>
                    <a:pt x="0" y="163615"/>
                  </a:cubicBezTo>
                  <a:lnTo>
                    <a:pt x="0" y="59036"/>
                  </a:lnTo>
                  <a:cubicBezTo>
                    <a:pt x="0" y="43379"/>
                    <a:pt x="6220" y="28363"/>
                    <a:pt x="17291" y="17291"/>
                  </a:cubicBezTo>
                  <a:cubicBezTo>
                    <a:pt x="28363" y="6220"/>
                    <a:pt x="43379" y="0"/>
                    <a:pt x="59036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332" y="5367030"/>
            <a:ext cx="4458691" cy="1092048"/>
            <a:chOff x="0" y="0"/>
            <a:chExt cx="909057" cy="2226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59036" y="0"/>
                  </a:moveTo>
                  <a:lnTo>
                    <a:pt x="850020" y="0"/>
                  </a:lnTo>
                  <a:cubicBezTo>
                    <a:pt x="865678" y="0"/>
                    <a:pt x="880694" y="6220"/>
                    <a:pt x="891765" y="17291"/>
                  </a:cubicBezTo>
                  <a:cubicBezTo>
                    <a:pt x="902837" y="28363"/>
                    <a:pt x="909057" y="43379"/>
                    <a:pt x="909057" y="59036"/>
                  </a:cubicBezTo>
                  <a:lnTo>
                    <a:pt x="909057" y="163615"/>
                  </a:lnTo>
                  <a:cubicBezTo>
                    <a:pt x="909057" y="179272"/>
                    <a:pt x="902837" y="194289"/>
                    <a:pt x="891765" y="205360"/>
                  </a:cubicBezTo>
                  <a:cubicBezTo>
                    <a:pt x="880694" y="216432"/>
                    <a:pt x="865678" y="222651"/>
                    <a:pt x="850020" y="222651"/>
                  </a:cubicBezTo>
                  <a:lnTo>
                    <a:pt x="59036" y="222651"/>
                  </a:lnTo>
                  <a:cubicBezTo>
                    <a:pt x="43379" y="222651"/>
                    <a:pt x="28363" y="216432"/>
                    <a:pt x="17291" y="205360"/>
                  </a:cubicBezTo>
                  <a:cubicBezTo>
                    <a:pt x="6220" y="194289"/>
                    <a:pt x="0" y="179272"/>
                    <a:pt x="0" y="163615"/>
                  </a:cubicBezTo>
                  <a:lnTo>
                    <a:pt x="0" y="59036"/>
                  </a:lnTo>
                  <a:cubicBezTo>
                    <a:pt x="0" y="43379"/>
                    <a:pt x="6220" y="28363"/>
                    <a:pt x="17291" y="17291"/>
                  </a:cubicBezTo>
                  <a:cubicBezTo>
                    <a:pt x="28363" y="6220"/>
                    <a:pt x="43379" y="0"/>
                    <a:pt x="59036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332" y="6913884"/>
            <a:ext cx="4458691" cy="1092048"/>
            <a:chOff x="0" y="0"/>
            <a:chExt cx="909057" cy="2226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59036" y="0"/>
                  </a:moveTo>
                  <a:lnTo>
                    <a:pt x="850020" y="0"/>
                  </a:lnTo>
                  <a:cubicBezTo>
                    <a:pt x="865678" y="0"/>
                    <a:pt x="880694" y="6220"/>
                    <a:pt x="891765" y="17291"/>
                  </a:cubicBezTo>
                  <a:cubicBezTo>
                    <a:pt x="902837" y="28363"/>
                    <a:pt x="909057" y="43379"/>
                    <a:pt x="909057" y="59036"/>
                  </a:cubicBezTo>
                  <a:lnTo>
                    <a:pt x="909057" y="163615"/>
                  </a:lnTo>
                  <a:cubicBezTo>
                    <a:pt x="909057" y="179272"/>
                    <a:pt x="902837" y="194289"/>
                    <a:pt x="891765" y="205360"/>
                  </a:cubicBezTo>
                  <a:cubicBezTo>
                    <a:pt x="880694" y="216432"/>
                    <a:pt x="865678" y="222651"/>
                    <a:pt x="850020" y="222651"/>
                  </a:cubicBezTo>
                  <a:lnTo>
                    <a:pt x="59036" y="222651"/>
                  </a:lnTo>
                  <a:cubicBezTo>
                    <a:pt x="43379" y="222651"/>
                    <a:pt x="28363" y="216432"/>
                    <a:pt x="17291" y="205360"/>
                  </a:cubicBezTo>
                  <a:cubicBezTo>
                    <a:pt x="6220" y="194289"/>
                    <a:pt x="0" y="179272"/>
                    <a:pt x="0" y="163615"/>
                  </a:cubicBezTo>
                  <a:lnTo>
                    <a:pt x="0" y="59036"/>
                  </a:lnTo>
                  <a:cubicBezTo>
                    <a:pt x="0" y="43379"/>
                    <a:pt x="6220" y="28363"/>
                    <a:pt x="17291" y="17291"/>
                  </a:cubicBezTo>
                  <a:cubicBezTo>
                    <a:pt x="28363" y="6220"/>
                    <a:pt x="43379" y="0"/>
                    <a:pt x="59036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69213" y="8387073"/>
            <a:ext cx="4405608" cy="1079047"/>
            <a:chOff x="0" y="0"/>
            <a:chExt cx="909057" cy="2226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59748" y="0"/>
                  </a:moveTo>
                  <a:lnTo>
                    <a:pt x="849309" y="0"/>
                  </a:lnTo>
                  <a:cubicBezTo>
                    <a:pt x="865155" y="0"/>
                    <a:pt x="880352" y="6295"/>
                    <a:pt x="891557" y="17500"/>
                  </a:cubicBezTo>
                  <a:cubicBezTo>
                    <a:pt x="902762" y="28705"/>
                    <a:pt x="909057" y="43902"/>
                    <a:pt x="909057" y="59748"/>
                  </a:cubicBezTo>
                  <a:lnTo>
                    <a:pt x="909057" y="162904"/>
                  </a:lnTo>
                  <a:cubicBezTo>
                    <a:pt x="909057" y="195901"/>
                    <a:pt x="882307" y="222651"/>
                    <a:pt x="849309" y="222651"/>
                  </a:cubicBezTo>
                  <a:lnTo>
                    <a:pt x="59748" y="222651"/>
                  </a:lnTo>
                  <a:cubicBezTo>
                    <a:pt x="43902" y="222651"/>
                    <a:pt x="28705" y="216357"/>
                    <a:pt x="17500" y="205152"/>
                  </a:cubicBezTo>
                  <a:cubicBezTo>
                    <a:pt x="6295" y="193947"/>
                    <a:pt x="0" y="178750"/>
                    <a:pt x="0" y="162904"/>
                  </a:cubicBezTo>
                  <a:lnTo>
                    <a:pt x="0" y="59748"/>
                  </a:lnTo>
                  <a:cubicBezTo>
                    <a:pt x="0" y="43902"/>
                    <a:pt x="6295" y="28705"/>
                    <a:pt x="17500" y="17500"/>
                  </a:cubicBezTo>
                  <a:cubicBezTo>
                    <a:pt x="28705" y="6295"/>
                    <a:pt x="43902" y="0"/>
                    <a:pt x="59748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69213" y="2273324"/>
            <a:ext cx="4405608" cy="1079047"/>
            <a:chOff x="0" y="0"/>
            <a:chExt cx="909057" cy="2226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59748" y="0"/>
                  </a:moveTo>
                  <a:lnTo>
                    <a:pt x="849309" y="0"/>
                  </a:lnTo>
                  <a:cubicBezTo>
                    <a:pt x="865155" y="0"/>
                    <a:pt x="880352" y="6295"/>
                    <a:pt x="891557" y="17500"/>
                  </a:cubicBezTo>
                  <a:cubicBezTo>
                    <a:pt x="902762" y="28705"/>
                    <a:pt x="909057" y="43902"/>
                    <a:pt x="909057" y="59748"/>
                  </a:cubicBezTo>
                  <a:lnTo>
                    <a:pt x="909057" y="162904"/>
                  </a:lnTo>
                  <a:cubicBezTo>
                    <a:pt x="909057" y="195901"/>
                    <a:pt x="882307" y="222651"/>
                    <a:pt x="849309" y="222651"/>
                  </a:cubicBezTo>
                  <a:lnTo>
                    <a:pt x="59748" y="222651"/>
                  </a:lnTo>
                  <a:cubicBezTo>
                    <a:pt x="43902" y="222651"/>
                    <a:pt x="28705" y="216357"/>
                    <a:pt x="17500" y="205152"/>
                  </a:cubicBezTo>
                  <a:cubicBezTo>
                    <a:pt x="6295" y="193947"/>
                    <a:pt x="0" y="178750"/>
                    <a:pt x="0" y="162904"/>
                  </a:cubicBezTo>
                  <a:lnTo>
                    <a:pt x="0" y="59748"/>
                  </a:lnTo>
                  <a:cubicBezTo>
                    <a:pt x="0" y="43902"/>
                    <a:pt x="6295" y="28705"/>
                    <a:pt x="17500" y="17500"/>
                  </a:cubicBezTo>
                  <a:cubicBezTo>
                    <a:pt x="28705" y="6295"/>
                    <a:pt x="43902" y="0"/>
                    <a:pt x="59748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869213" y="3801761"/>
            <a:ext cx="4405608" cy="1079047"/>
            <a:chOff x="0" y="0"/>
            <a:chExt cx="909057" cy="2226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59748" y="0"/>
                  </a:moveTo>
                  <a:lnTo>
                    <a:pt x="849309" y="0"/>
                  </a:lnTo>
                  <a:cubicBezTo>
                    <a:pt x="865155" y="0"/>
                    <a:pt x="880352" y="6295"/>
                    <a:pt x="891557" y="17500"/>
                  </a:cubicBezTo>
                  <a:cubicBezTo>
                    <a:pt x="902762" y="28705"/>
                    <a:pt x="909057" y="43902"/>
                    <a:pt x="909057" y="59748"/>
                  </a:cubicBezTo>
                  <a:lnTo>
                    <a:pt x="909057" y="162904"/>
                  </a:lnTo>
                  <a:cubicBezTo>
                    <a:pt x="909057" y="195901"/>
                    <a:pt x="882307" y="222651"/>
                    <a:pt x="849309" y="222651"/>
                  </a:cubicBezTo>
                  <a:lnTo>
                    <a:pt x="59748" y="222651"/>
                  </a:lnTo>
                  <a:cubicBezTo>
                    <a:pt x="43902" y="222651"/>
                    <a:pt x="28705" y="216357"/>
                    <a:pt x="17500" y="205152"/>
                  </a:cubicBezTo>
                  <a:cubicBezTo>
                    <a:pt x="6295" y="193947"/>
                    <a:pt x="0" y="178750"/>
                    <a:pt x="0" y="162904"/>
                  </a:cubicBezTo>
                  <a:lnTo>
                    <a:pt x="0" y="59748"/>
                  </a:lnTo>
                  <a:cubicBezTo>
                    <a:pt x="0" y="43902"/>
                    <a:pt x="6295" y="28705"/>
                    <a:pt x="17500" y="17500"/>
                  </a:cubicBezTo>
                  <a:cubicBezTo>
                    <a:pt x="28705" y="6295"/>
                    <a:pt x="43902" y="0"/>
                    <a:pt x="59748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869213" y="5330198"/>
            <a:ext cx="4405608" cy="1079047"/>
            <a:chOff x="0" y="0"/>
            <a:chExt cx="909057" cy="22265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59748" y="0"/>
                  </a:moveTo>
                  <a:lnTo>
                    <a:pt x="849309" y="0"/>
                  </a:lnTo>
                  <a:cubicBezTo>
                    <a:pt x="865155" y="0"/>
                    <a:pt x="880352" y="6295"/>
                    <a:pt x="891557" y="17500"/>
                  </a:cubicBezTo>
                  <a:cubicBezTo>
                    <a:pt x="902762" y="28705"/>
                    <a:pt x="909057" y="43902"/>
                    <a:pt x="909057" y="59748"/>
                  </a:cubicBezTo>
                  <a:lnTo>
                    <a:pt x="909057" y="162904"/>
                  </a:lnTo>
                  <a:cubicBezTo>
                    <a:pt x="909057" y="195901"/>
                    <a:pt x="882307" y="222651"/>
                    <a:pt x="849309" y="222651"/>
                  </a:cubicBezTo>
                  <a:lnTo>
                    <a:pt x="59748" y="222651"/>
                  </a:lnTo>
                  <a:cubicBezTo>
                    <a:pt x="43902" y="222651"/>
                    <a:pt x="28705" y="216357"/>
                    <a:pt x="17500" y="205152"/>
                  </a:cubicBezTo>
                  <a:cubicBezTo>
                    <a:pt x="6295" y="193947"/>
                    <a:pt x="0" y="178750"/>
                    <a:pt x="0" y="162904"/>
                  </a:cubicBezTo>
                  <a:lnTo>
                    <a:pt x="0" y="59748"/>
                  </a:lnTo>
                  <a:cubicBezTo>
                    <a:pt x="0" y="43902"/>
                    <a:pt x="6295" y="28705"/>
                    <a:pt x="17500" y="17500"/>
                  </a:cubicBezTo>
                  <a:cubicBezTo>
                    <a:pt x="28705" y="6295"/>
                    <a:pt x="43902" y="0"/>
                    <a:pt x="59748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869213" y="6858636"/>
            <a:ext cx="4405608" cy="1079047"/>
            <a:chOff x="0" y="0"/>
            <a:chExt cx="909057" cy="22265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59748" y="0"/>
                  </a:moveTo>
                  <a:lnTo>
                    <a:pt x="849309" y="0"/>
                  </a:lnTo>
                  <a:cubicBezTo>
                    <a:pt x="865155" y="0"/>
                    <a:pt x="880352" y="6295"/>
                    <a:pt x="891557" y="17500"/>
                  </a:cubicBezTo>
                  <a:cubicBezTo>
                    <a:pt x="902762" y="28705"/>
                    <a:pt x="909057" y="43902"/>
                    <a:pt x="909057" y="59748"/>
                  </a:cubicBezTo>
                  <a:lnTo>
                    <a:pt x="909057" y="162904"/>
                  </a:lnTo>
                  <a:cubicBezTo>
                    <a:pt x="909057" y="195901"/>
                    <a:pt x="882307" y="222651"/>
                    <a:pt x="849309" y="222651"/>
                  </a:cubicBezTo>
                  <a:lnTo>
                    <a:pt x="59748" y="222651"/>
                  </a:lnTo>
                  <a:cubicBezTo>
                    <a:pt x="43902" y="222651"/>
                    <a:pt x="28705" y="216357"/>
                    <a:pt x="17500" y="205152"/>
                  </a:cubicBezTo>
                  <a:cubicBezTo>
                    <a:pt x="6295" y="193947"/>
                    <a:pt x="0" y="178750"/>
                    <a:pt x="0" y="162904"/>
                  </a:cubicBezTo>
                  <a:lnTo>
                    <a:pt x="0" y="59748"/>
                  </a:lnTo>
                  <a:cubicBezTo>
                    <a:pt x="0" y="43902"/>
                    <a:pt x="6295" y="28705"/>
                    <a:pt x="17500" y="17500"/>
                  </a:cubicBezTo>
                  <a:cubicBezTo>
                    <a:pt x="28705" y="6295"/>
                    <a:pt x="43902" y="0"/>
                    <a:pt x="59748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6409686" y="2357175"/>
            <a:ext cx="5297768" cy="7195610"/>
          </a:xfrm>
          <a:custGeom>
            <a:avLst/>
            <a:gdLst/>
            <a:ahLst/>
            <a:cxnLst/>
            <a:rect l="l" t="t" r="r" b="b"/>
            <a:pathLst>
              <a:path w="5297768" h="7195610">
                <a:moveTo>
                  <a:pt x="0" y="0"/>
                </a:moveTo>
                <a:lnTo>
                  <a:pt x="5297768" y="0"/>
                </a:lnTo>
                <a:lnTo>
                  <a:pt x="5297768" y="7195611"/>
                </a:lnTo>
                <a:lnTo>
                  <a:pt x="0" y="7195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028700" y="981131"/>
            <a:ext cx="16230600" cy="129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00"/>
              </a:lnSpc>
              <a:spcBef>
                <a:spcPct val="0"/>
              </a:spcBef>
            </a:pPr>
            <a:r>
              <a:rPr lang="en-US" sz="9604">
                <a:solidFill>
                  <a:srgbClr val="000000"/>
                </a:solidFill>
                <a:latin typeface="Bebas Neue Bold"/>
              </a:rPr>
              <a:t>Project Scope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232" y="8585503"/>
            <a:ext cx="4057390" cy="880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23"/>
              </a:lnSpc>
            </a:pPr>
            <a:r>
              <a:rPr lang="en-US" sz="3229">
                <a:solidFill>
                  <a:srgbClr val="000000"/>
                </a:solidFill>
                <a:latin typeface="Montserrat Classic"/>
              </a:rPr>
              <a:t>Smartphone Access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4982" y="2605048"/>
            <a:ext cx="3945890" cy="46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3358">
                <a:solidFill>
                  <a:srgbClr val="000000"/>
                </a:solidFill>
                <a:latin typeface="Montserrat Classic"/>
              </a:rPr>
              <a:t>Cognitive Therapy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4982" y="4152966"/>
            <a:ext cx="4057390" cy="46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0"/>
              </a:lnSpc>
            </a:pPr>
            <a:r>
              <a:rPr lang="en-US" sz="3358">
                <a:solidFill>
                  <a:srgbClr val="000000"/>
                </a:solidFill>
                <a:latin typeface="Montserrat Classic"/>
              </a:rPr>
              <a:t>Advanced NLP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4982" y="5698755"/>
            <a:ext cx="3945890" cy="46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0"/>
              </a:lnSpc>
            </a:pPr>
            <a:r>
              <a:rPr lang="en-US" sz="3358">
                <a:solidFill>
                  <a:srgbClr val="000000"/>
                </a:solidFill>
                <a:latin typeface="Montserrat Classic"/>
              </a:rPr>
              <a:t>Machine Learning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14982" y="7025197"/>
            <a:ext cx="4057390" cy="90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0"/>
              </a:lnSpc>
            </a:pPr>
            <a:r>
              <a:rPr lang="en-US" sz="3358">
                <a:solidFill>
                  <a:srgbClr val="000000"/>
                </a:solidFill>
                <a:latin typeface="Montserrat Classic"/>
              </a:rPr>
              <a:t>Emotional Intelligence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064392" y="8716354"/>
            <a:ext cx="4015250" cy="45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7"/>
              </a:lnSpc>
            </a:pPr>
            <a:r>
              <a:rPr lang="en-US" sz="3318">
                <a:solidFill>
                  <a:srgbClr val="000000"/>
                </a:solidFill>
                <a:latin typeface="Montserrat Classic"/>
              </a:rPr>
              <a:t>Secure Framework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133568" y="2602605"/>
            <a:ext cx="3876899" cy="45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7"/>
              </a:lnSpc>
            </a:pPr>
            <a:r>
              <a:rPr lang="en-US" sz="3318">
                <a:solidFill>
                  <a:srgbClr val="000000"/>
                </a:solidFill>
                <a:latin typeface="Montserrat Classic"/>
              </a:rPr>
              <a:t>24/7 Support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133568" y="4131042"/>
            <a:ext cx="3876899" cy="45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7"/>
              </a:lnSpc>
            </a:pPr>
            <a:r>
              <a:rPr lang="en-US" sz="3318">
                <a:solidFill>
                  <a:srgbClr val="000000"/>
                </a:solidFill>
                <a:latin typeface="Montserrat Classic"/>
              </a:rPr>
              <a:t>Data Security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183392" y="5439587"/>
            <a:ext cx="3876899" cy="8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7"/>
              </a:lnSpc>
            </a:pPr>
            <a:r>
              <a:rPr lang="en-US" sz="3318">
                <a:solidFill>
                  <a:srgbClr val="000000"/>
                </a:solidFill>
                <a:latin typeface="Montserrat Classic"/>
              </a:rPr>
              <a:t>Privacy Adherence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425733" y="6969077"/>
            <a:ext cx="3392216" cy="8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7"/>
              </a:lnSpc>
            </a:pPr>
            <a:r>
              <a:rPr lang="en-US" sz="3318">
                <a:solidFill>
                  <a:srgbClr val="000000"/>
                </a:solidFill>
                <a:latin typeface="Montserrat Classic"/>
              </a:rPr>
              <a:t>Ethical Standards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9891" y="3641163"/>
            <a:ext cx="3720732" cy="5369563"/>
            <a:chOff x="0" y="0"/>
            <a:chExt cx="909057" cy="1311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057" cy="1311902"/>
            </a:xfrm>
            <a:custGeom>
              <a:avLst/>
              <a:gdLst/>
              <a:ahLst/>
              <a:cxnLst/>
              <a:rect l="l" t="t" r="r" b="b"/>
              <a:pathLst>
                <a:path w="909057" h="1311902">
                  <a:moveTo>
                    <a:pt x="70746" y="0"/>
                  </a:moveTo>
                  <a:lnTo>
                    <a:pt x="838311" y="0"/>
                  </a:lnTo>
                  <a:cubicBezTo>
                    <a:pt x="857074" y="0"/>
                    <a:pt x="875068" y="7454"/>
                    <a:pt x="888336" y="20721"/>
                  </a:cubicBezTo>
                  <a:cubicBezTo>
                    <a:pt x="901603" y="33988"/>
                    <a:pt x="909057" y="51983"/>
                    <a:pt x="909057" y="70746"/>
                  </a:cubicBezTo>
                  <a:lnTo>
                    <a:pt x="909057" y="1241157"/>
                  </a:lnTo>
                  <a:cubicBezTo>
                    <a:pt x="909057" y="1259920"/>
                    <a:pt x="901603" y="1277914"/>
                    <a:pt x="888336" y="1291181"/>
                  </a:cubicBezTo>
                  <a:cubicBezTo>
                    <a:pt x="875068" y="1304449"/>
                    <a:pt x="857074" y="1311902"/>
                    <a:pt x="838311" y="1311902"/>
                  </a:cubicBezTo>
                  <a:lnTo>
                    <a:pt x="70746" y="1311902"/>
                  </a:lnTo>
                  <a:cubicBezTo>
                    <a:pt x="51983" y="1311902"/>
                    <a:pt x="33988" y="1304449"/>
                    <a:pt x="20721" y="1291181"/>
                  </a:cubicBezTo>
                  <a:cubicBezTo>
                    <a:pt x="7454" y="1277914"/>
                    <a:pt x="0" y="1259920"/>
                    <a:pt x="0" y="1241157"/>
                  </a:cubicBezTo>
                  <a:lnTo>
                    <a:pt x="0" y="70746"/>
                  </a:lnTo>
                  <a:cubicBezTo>
                    <a:pt x="0" y="51983"/>
                    <a:pt x="7454" y="33988"/>
                    <a:pt x="20721" y="20721"/>
                  </a:cubicBezTo>
                  <a:cubicBezTo>
                    <a:pt x="33988" y="7454"/>
                    <a:pt x="51983" y="0"/>
                    <a:pt x="70746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09057" cy="135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641163"/>
            <a:ext cx="3720732" cy="5369563"/>
            <a:chOff x="0" y="0"/>
            <a:chExt cx="909057" cy="13119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057" cy="1311902"/>
            </a:xfrm>
            <a:custGeom>
              <a:avLst/>
              <a:gdLst/>
              <a:ahLst/>
              <a:cxnLst/>
              <a:rect l="l" t="t" r="r" b="b"/>
              <a:pathLst>
                <a:path w="909057" h="1311902">
                  <a:moveTo>
                    <a:pt x="70746" y="0"/>
                  </a:moveTo>
                  <a:lnTo>
                    <a:pt x="838311" y="0"/>
                  </a:lnTo>
                  <a:cubicBezTo>
                    <a:pt x="857074" y="0"/>
                    <a:pt x="875068" y="7454"/>
                    <a:pt x="888336" y="20721"/>
                  </a:cubicBezTo>
                  <a:cubicBezTo>
                    <a:pt x="901603" y="33988"/>
                    <a:pt x="909057" y="51983"/>
                    <a:pt x="909057" y="70746"/>
                  </a:cubicBezTo>
                  <a:lnTo>
                    <a:pt x="909057" y="1241157"/>
                  </a:lnTo>
                  <a:cubicBezTo>
                    <a:pt x="909057" y="1259920"/>
                    <a:pt x="901603" y="1277914"/>
                    <a:pt x="888336" y="1291181"/>
                  </a:cubicBezTo>
                  <a:cubicBezTo>
                    <a:pt x="875068" y="1304449"/>
                    <a:pt x="857074" y="1311902"/>
                    <a:pt x="838311" y="1311902"/>
                  </a:cubicBezTo>
                  <a:lnTo>
                    <a:pt x="70746" y="1311902"/>
                  </a:lnTo>
                  <a:cubicBezTo>
                    <a:pt x="51983" y="1311902"/>
                    <a:pt x="33988" y="1304449"/>
                    <a:pt x="20721" y="1291181"/>
                  </a:cubicBezTo>
                  <a:cubicBezTo>
                    <a:pt x="7454" y="1277914"/>
                    <a:pt x="0" y="1259920"/>
                    <a:pt x="0" y="1241157"/>
                  </a:cubicBezTo>
                  <a:lnTo>
                    <a:pt x="0" y="70746"/>
                  </a:lnTo>
                  <a:cubicBezTo>
                    <a:pt x="0" y="51983"/>
                    <a:pt x="7454" y="33988"/>
                    <a:pt x="20721" y="20721"/>
                  </a:cubicBezTo>
                  <a:cubicBezTo>
                    <a:pt x="33988" y="7454"/>
                    <a:pt x="51983" y="0"/>
                    <a:pt x="70746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9057" cy="135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538568" y="3641163"/>
            <a:ext cx="3720732" cy="5369563"/>
            <a:chOff x="0" y="0"/>
            <a:chExt cx="909057" cy="13119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9057" cy="1311902"/>
            </a:xfrm>
            <a:custGeom>
              <a:avLst/>
              <a:gdLst/>
              <a:ahLst/>
              <a:cxnLst/>
              <a:rect l="l" t="t" r="r" b="b"/>
              <a:pathLst>
                <a:path w="909057" h="1311902">
                  <a:moveTo>
                    <a:pt x="70746" y="0"/>
                  </a:moveTo>
                  <a:lnTo>
                    <a:pt x="838311" y="0"/>
                  </a:lnTo>
                  <a:cubicBezTo>
                    <a:pt x="857074" y="0"/>
                    <a:pt x="875068" y="7454"/>
                    <a:pt x="888336" y="20721"/>
                  </a:cubicBezTo>
                  <a:cubicBezTo>
                    <a:pt x="901603" y="33988"/>
                    <a:pt x="909057" y="51983"/>
                    <a:pt x="909057" y="70746"/>
                  </a:cubicBezTo>
                  <a:lnTo>
                    <a:pt x="909057" y="1241157"/>
                  </a:lnTo>
                  <a:cubicBezTo>
                    <a:pt x="909057" y="1259920"/>
                    <a:pt x="901603" y="1277914"/>
                    <a:pt x="888336" y="1291181"/>
                  </a:cubicBezTo>
                  <a:cubicBezTo>
                    <a:pt x="875068" y="1304449"/>
                    <a:pt x="857074" y="1311902"/>
                    <a:pt x="838311" y="1311902"/>
                  </a:cubicBezTo>
                  <a:lnTo>
                    <a:pt x="70746" y="1311902"/>
                  </a:lnTo>
                  <a:cubicBezTo>
                    <a:pt x="51983" y="1311902"/>
                    <a:pt x="33988" y="1304449"/>
                    <a:pt x="20721" y="1291181"/>
                  </a:cubicBezTo>
                  <a:cubicBezTo>
                    <a:pt x="7454" y="1277914"/>
                    <a:pt x="0" y="1259920"/>
                    <a:pt x="0" y="1241157"/>
                  </a:cubicBezTo>
                  <a:lnTo>
                    <a:pt x="0" y="70746"/>
                  </a:lnTo>
                  <a:cubicBezTo>
                    <a:pt x="0" y="51983"/>
                    <a:pt x="7454" y="33988"/>
                    <a:pt x="20721" y="20721"/>
                  </a:cubicBezTo>
                  <a:cubicBezTo>
                    <a:pt x="33988" y="7454"/>
                    <a:pt x="51983" y="0"/>
                    <a:pt x="70746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9057" cy="135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201214" y="3641163"/>
            <a:ext cx="3720732" cy="5369563"/>
            <a:chOff x="0" y="0"/>
            <a:chExt cx="909057" cy="13119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9057" cy="1311902"/>
            </a:xfrm>
            <a:custGeom>
              <a:avLst/>
              <a:gdLst/>
              <a:ahLst/>
              <a:cxnLst/>
              <a:rect l="l" t="t" r="r" b="b"/>
              <a:pathLst>
                <a:path w="909057" h="1311902">
                  <a:moveTo>
                    <a:pt x="70746" y="0"/>
                  </a:moveTo>
                  <a:lnTo>
                    <a:pt x="838311" y="0"/>
                  </a:lnTo>
                  <a:cubicBezTo>
                    <a:pt x="857074" y="0"/>
                    <a:pt x="875068" y="7454"/>
                    <a:pt x="888336" y="20721"/>
                  </a:cubicBezTo>
                  <a:cubicBezTo>
                    <a:pt x="901603" y="33988"/>
                    <a:pt x="909057" y="51983"/>
                    <a:pt x="909057" y="70746"/>
                  </a:cubicBezTo>
                  <a:lnTo>
                    <a:pt x="909057" y="1241157"/>
                  </a:lnTo>
                  <a:cubicBezTo>
                    <a:pt x="909057" y="1259920"/>
                    <a:pt x="901603" y="1277914"/>
                    <a:pt x="888336" y="1291181"/>
                  </a:cubicBezTo>
                  <a:cubicBezTo>
                    <a:pt x="875068" y="1304449"/>
                    <a:pt x="857074" y="1311902"/>
                    <a:pt x="838311" y="1311902"/>
                  </a:cubicBezTo>
                  <a:lnTo>
                    <a:pt x="70746" y="1311902"/>
                  </a:lnTo>
                  <a:cubicBezTo>
                    <a:pt x="51983" y="1311902"/>
                    <a:pt x="33988" y="1304449"/>
                    <a:pt x="20721" y="1291181"/>
                  </a:cubicBezTo>
                  <a:cubicBezTo>
                    <a:pt x="7454" y="1277914"/>
                    <a:pt x="0" y="1259920"/>
                    <a:pt x="0" y="1241157"/>
                  </a:cubicBezTo>
                  <a:lnTo>
                    <a:pt x="0" y="70746"/>
                  </a:lnTo>
                  <a:cubicBezTo>
                    <a:pt x="0" y="51983"/>
                    <a:pt x="7454" y="33988"/>
                    <a:pt x="20721" y="20721"/>
                  </a:cubicBezTo>
                  <a:cubicBezTo>
                    <a:pt x="33988" y="7454"/>
                    <a:pt x="51983" y="0"/>
                    <a:pt x="70746" y="0"/>
                  </a:cubicBezTo>
                  <a:close/>
                </a:path>
              </a:pathLst>
            </a:custGeom>
            <a:solidFill>
              <a:srgbClr val="698C8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9057" cy="135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562692" y="4157409"/>
            <a:ext cx="3296787" cy="98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3"/>
              </a:lnSpc>
              <a:spcBef>
                <a:spcPct val="0"/>
              </a:spcBef>
            </a:pPr>
            <a:r>
              <a:rPr lang="en-US" sz="3018">
                <a:solidFill>
                  <a:srgbClr val="000000"/>
                </a:solidFill>
                <a:latin typeface="Montserrat Classic Bold"/>
              </a:rPr>
              <a:t>AI in Depression Management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75877" y="5623566"/>
            <a:ext cx="3508760" cy="285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3"/>
              </a:lnSpc>
              <a:spcBef>
                <a:spcPct val="0"/>
              </a:spcBef>
            </a:pPr>
            <a:r>
              <a:rPr lang="en-US" sz="2155">
                <a:solidFill>
                  <a:srgbClr val="000000"/>
                </a:solidFill>
                <a:latin typeface="Montserrat"/>
              </a:rPr>
              <a:t>Explored the usage patterns of chatbots in depression, highlighting the engagement with Tess and the diverse user interaction across different modules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721" y="3910983"/>
            <a:ext cx="3281811" cy="147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3"/>
              </a:lnSpc>
              <a:spcBef>
                <a:spcPct val="0"/>
              </a:spcBef>
            </a:pPr>
            <a:r>
              <a:rPr lang="en-US" sz="3018">
                <a:solidFill>
                  <a:srgbClr val="000000"/>
                </a:solidFill>
                <a:latin typeface="Montserrat Classic Bold"/>
              </a:rPr>
              <a:t>Emotion Regulation Chatbots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483" y="5553746"/>
            <a:ext cx="3487166" cy="327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3"/>
              </a:lnSpc>
              <a:spcBef>
                <a:spcPct val="0"/>
              </a:spcBef>
            </a:pPr>
            <a:r>
              <a:rPr lang="en-US" sz="2155">
                <a:solidFill>
                  <a:srgbClr val="000000"/>
                </a:solidFill>
                <a:latin typeface="Montserrat"/>
              </a:rPr>
              <a:t>Discussed SERMO's usability in aiding emotion regulation through cognitive behavior therapy methods, emphasizing its potential global mental health support​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55096" y="3910983"/>
            <a:ext cx="3049331" cy="147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3"/>
              </a:lnSpc>
              <a:spcBef>
                <a:spcPct val="0"/>
              </a:spcBef>
            </a:pPr>
            <a:r>
              <a:rPr lang="en-US" sz="3018">
                <a:solidFill>
                  <a:srgbClr val="000000"/>
                </a:solidFill>
                <a:latin typeface="Montserrat Classic Bold"/>
              </a:rPr>
              <a:t>NLP and Psychotherapy Chatbots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47761" y="5553746"/>
            <a:ext cx="3382340" cy="327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3"/>
              </a:lnSpc>
              <a:spcBef>
                <a:spcPct val="0"/>
              </a:spcBef>
            </a:pPr>
            <a:r>
              <a:rPr lang="en-US" sz="2155">
                <a:solidFill>
                  <a:srgbClr val="000000"/>
                </a:solidFill>
                <a:latin typeface="Montserrat"/>
              </a:rPr>
              <a:t>Surveyed the application of NLP in psychotherapy, proposing MentalEase to offer conversational aid and a suite of features for mental health maintenance​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857113"/>
            <a:ext cx="16230600" cy="2307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8"/>
              </a:lnSpc>
            </a:pPr>
            <a:r>
              <a:rPr lang="en-US" sz="8691">
                <a:solidFill>
                  <a:srgbClr val="000000"/>
                </a:solidFill>
                <a:latin typeface="Bebas Neue Bold"/>
              </a:rPr>
              <a:t>Literature review</a:t>
            </a:r>
          </a:p>
          <a:p>
            <a:pPr marL="0" lvl="0" indent="0" algn="ctr">
              <a:lnSpc>
                <a:spcPts val="8778"/>
              </a:lnSpc>
              <a:spcBef>
                <a:spcPct val="0"/>
              </a:spcBef>
            </a:pPr>
            <a:r>
              <a:rPr lang="en-US" sz="8691">
                <a:solidFill>
                  <a:srgbClr val="000000"/>
                </a:solidFill>
                <a:latin typeface="Bebas Neue Bold"/>
              </a:rPr>
              <a:t>relevant research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01606" y="3910983"/>
            <a:ext cx="3281605" cy="147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3"/>
              </a:lnSpc>
              <a:spcBef>
                <a:spcPct val="0"/>
              </a:spcBef>
            </a:pPr>
            <a:r>
              <a:rPr lang="en-US" sz="3018">
                <a:solidFill>
                  <a:srgbClr val="000000"/>
                </a:solidFill>
                <a:latin typeface="Montserrat Classic Bold"/>
              </a:rPr>
              <a:t>Support for Students' Mental Health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01214" y="5553746"/>
            <a:ext cx="3716895" cy="299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95"/>
              </a:lnSpc>
              <a:spcBef>
                <a:spcPct val="0"/>
              </a:spcBef>
            </a:pPr>
            <a:r>
              <a:rPr lang="en-US" sz="2263" dirty="0">
                <a:solidFill>
                  <a:srgbClr val="000000"/>
                </a:solidFill>
                <a:latin typeface="Montserrat"/>
              </a:rPr>
              <a:t>Demonstrated how a chatbot could provide mental health support similar to a counselor or therapist, utilizing technology in mental health recovery​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441895" y="1366987"/>
            <a:ext cx="8160935" cy="8069124"/>
          </a:xfrm>
          <a:custGeom>
            <a:avLst/>
            <a:gdLst/>
            <a:ahLst/>
            <a:cxnLst/>
            <a:rect l="l" t="t" r="r" b="b"/>
            <a:pathLst>
              <a:path w="8160935" h="8069124">
                <a:moveTo>
                  <a:pt x="0" y="0"/>
                </a:moveTo>
                <a:lnTo>
                  <a:pt x="8160934" y="0"/>
                </a:lnTo>
                <a:lnTo>
                  <a:pt x="8160934" y="8069124"/>
                </a:lnTo>
                <a:lnTo>
                  <a:pt x="0" y="8069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1438" y="1539876"/>
            <a:ext cx="8312262" cy="874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5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Classic Bold"/>
              </a:rPr>
              <a:t>Extensive Data Collection: </a:t>
            </a:r>
            <a:r>
              <a:rPr lang="en-US" sz="2500">
                <a:solidFill>
                  <a:srgbClr val="000000"/>
                </a:solidFill>
                <a:latin typeface="Montserrat Classic"/>
              </a:rPr>
              <a:t>Accumulated approximately 3GB of diverse data, encompassing mental health discussions and studies.</a:t>
            </a:r>
          </a:p>
          <a:p>
            <a:pPr marL="539751" lvl="1" indent="-269876">
              <a:lnSpc>
                <a:spcPts val="5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Classic Bold"/>
              </a:rPr>
              <a:t>Multiple Platforms: </a:t>
            </a:r>
            <a:r>
              <a:rPr lang="en-US" sz="2500">
                <a:solidFill>
                  <a:srgbClr val="000000"/>
                </a:solidFill>
                <a:latin typeface="Montserrat Classic"/>
              </a:rPr>
              <a:t>Sourced data from prominent platforms such as Kaggle, Hugging Face, and the World Health Organization.</a:t>
            </a:r>
          </a:p>
          <a:p>
            <a:pPr marL="539751" lvl="1" indent="-269876">
              <a:lnSpc>
                <a:spcPts val="5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Classic Bold"/>
              </a:rPr>
              <a:t>Varied Data Formats: </a:t>
            </a:r>
            <a:r>
              <a:rPr lang="en-US" sz="2500">
                <a:solidFill>
                  <a:srgbClr val="000000"/>
                </a:solidFill>
                <a:latin typeface="Montserrat Classic"/>
              </a:rPr>
              <a:t>Compiled a rich dataset in formats including CSV, PDF, JSON, and plain text to support comprehensive analysis.</a:t>
            </a:r>
          </a:p>
          <a:p>
            <a:pPr marL="539751" lvl="1" indent="-269876">
              <a:lnSpc>
                <a:spcPts val="5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Classic Bold"/>
              </a:rPr>
              <a:t>Comprehensive Coverage: </a:t>
            </a:r>
            <a:r>
              <a:rPr lang="en-US" sz="2500">
                <a:solidFill>
                  <a:srgbClr val="000000"/>
                </a:solidFill>
                <a:latin typeface="Montserrat Classic"/>
              </a:rPr>
              <a:t>The dataset integrates various aspects of mental health, ensuring a broad perspective for our project.</a:t>
            </a:r>
          </a:p>
          <a:p>
            <a:pPr marL="0" lvl="0" indent="0" algn="l">
              <a:lnSpc>
                <a:spcPts val="5000"/>
              </a:lnSpc>
            </a:pPr>
            <a:endParaRPr lang="en-US" sz="250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7200" y="550586"/>
            <a:ext cx="8000738" cy="128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</a:pPr>
            <a:r>
              <a:rPr lang="en-US" sz="9487">
                <a:solidFill>
                  <a:srgbClr val="000000"/>
                </a:solidFill>
                <a:latin typeface="Bebas Neue Bold"/>
              </a:rPr>
              <a:t>dataset collection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1138</Words>
  <Application>Microsoft Macintosh PowerPoint</Application>
  <PresentationFormat>Custom</PresentationFormat>
  <Paragraphs>156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Bebas Neue Bold</vt:lpstr>
      <vt:lpstr>Arial</vt:lpstr>
      <vt:lpstr>Montserrat Classic</vt:lpstr>
      <vt:lpstr>Montserrat</vt:lpstr>
      <vt:lpstr>Calibri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Therapeutic Companion Bot</dc:title>
  <cp:lastModifiedBy>Kurapati, Mahikshit</cp:lastModifiedBy>
  <cp:revision>4</cp:revision>
  <dcterms:created xsi:type="dcterms:W3CDTF">2006-08-16T00:00:00Z</dcterms:created>
  <dcterms:modified xsi:type="dcterms:W3CDTF">2024-04-24T20:16:11Z</dcterms:modified>
  <dc:identifier>DAGDEizBQ78</dc:identifier>
</cp:coreProperties>
</file>